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3" r:id="rId3"/>
    <p:sldId id="264" r:id="rId4"/>
    <p:sldId id="257" r:id="rId5"/>
    <p:sldId id="258" r:id="rId6"/>
    <p:sldId id="260" r:id="rId7"/>
    <p:sldId id="268" r:id="rId8"/>
    <p:sldId id="266" r:id="rId9"/>
    <p:sldId id="267" r:id="rId10"/>
    <p:sldId id="265" r:id="rId11"/>
    <p:sldId id="259" r:id="rId12"/>
    <p:sldId id="261" r:id="rId13"/>
    <p:sldId id="262" r:id="rId14"/>
  </p:sldIdLst>
  <p:sldSz cx="9144000" cy="6858000" type="screen4x3"/>
  <p:notesSz cx="7053263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30C"/>
    <a:srgbClr val="40B64E"/>
    <a:srgbClr val="00F66F"/>
    <a:srgbClr val="007033"/>
    <a:srgbClr val="FFFF00"/>
    <a:srgbClr val="F6D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General Election Results in 1955</c:v>
                </c:pt>
              </c:strCache>
            </c:strRef>
          </c:tx>
          <c:dPt>
            <c:idx val="2"/>
            <c:bubble3D val="0"/>
            <c:spPr>
              <a:solidFill>
                <a:srgbClr val="FFC000"/>
              </a:solidFill>
            </c:spPr>
          </c:dPt>
          <c:cat>
            <c:strRef>
              <c:f>Sheet1!$A$2:$A$5</c:f>
              <c:strCache>
                <c:ptCount val="4"/>
                <c:pt idx="0">
                  <c:v>Conservatives</c:v>
                </c:pt>
                <c:pt idx="1">
                  <c:v>Labour</c:v>
                </c:pt>
                <c:pt idx="2">
                  <c:v>Liberal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0.46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General Election Results 2005</c:v>
                </c:pt>
              </c:strCache>
            </c:strRef>
          </c:tx>
          <c:dPt>
            <c:idx val="2"/>
            <c:bubble3D val="0"/>
            <c:spPr>
              <a:solidFill>
                <a:srgbClr val="FFC000"/>
              </a:solidFill>
            </c:spPr>
          </c:dPt>
          <c:cat>
            <c:strRef>
              <c:f>Sheet1!$A$2:$A$5</c:f>
              <c:strCache>
                <c:ptCount val="4"/>
                <c:pt idx="0">
                  <c:v>Conservatives</c:v>
                </c:pt>
                <c:pt idx="1">
                  <c:v>Labour</c:v>
                </c:pt>
                <c:pt idx="2">
                  <c:v>Liberal Dems</c:v>
                </c:pt>
                <c:pt idx="3">
                  <c:v>Other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0.32</c:v>
                </c:pt>
                <c:pt idx="1">
                  <c:v>0.35</c:v>
                </c:pt>
                <c:pt idx="2">
                  <c:v>0.22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0.28125</cdr:x>
      <cdr:y>0.68095</cdr:y>
    </cdr:from>
    <cdr:to>
      <cdr:x>0.40625</cdr:x>
      <cdr:y>0.82898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175260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35%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0.15625</cdr:x>
      <cdr:y>0.49877</cdr:y>
    </cdr:from>
    <cdr:to>
      <cdr:x>0.29688</cdr:x>
      <cdr:y>0.65134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1283732"/>
          <a:ext cx="685800" cy="392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22%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0.21875</cdr:x>
      <cdr:y>0.26646</cdr:y>
    </cdr:from>
    <cdr:to>
      <cdr:x>0.34375</cdr:x>
      <cdr:y>0.42703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6800" y="685800"/>
          <a:ext cx="609600" cy="413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11%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/>
          <a:lstStyle>
            <a:lvl1pPr algn="r">
              <a:defRPr sz="1200"/>
            </a:lvl1pPr>
          </a:lstStyle>
          <a:p>
            <a:fld id="{0ACC043D-6B76-4359-91D8-E491351F45B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lIns="93854" tIns="46927" rIns="93854" bIns="46927" rtlCol="0" anchor="b"/>
          <a:lstStyle>
            <a:lvl1pPr algn="r">
              <a:defRPr sz="1200"/>
            </a:lvl1pPr>
          </a:lstStyle>
          <a:p>
            <a:fld id="{81DFDAA1-5829-434E-891F-24ABE50133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43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0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FC20A-FD42-4CE4-AF41-B956DEA1D475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022D-C9DF-4243-B3BF-883523DB7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2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iament.uk/mps-lords-and-offices/mps/state-of-the-parti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oKlE1_vrY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Rx_IsLBhY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6504762" cy="461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81000"/>
            <a:ext cx="59170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 err="1" smtClean="0">
                <a:solidFill>
                  <a:srgbClr val="FF0000"/>
                </a:solidFill>
              </a:rPr>
              <a:t>UK</a:t>
            </a:r>
            <a:r>
              <a:rPr lang="en-US" sz="7500" dirty="0" err="1" smtClean="0">
                <a:solidFill>
                  <a:srgbClr val="0070C0"/>
                </a:solidFill>
              </a:rPr>
              <a:t>Election</a:t>
            </a:r>
            <a:r>
              <a:rPr lang="en-US" sz="5000" dirty="0" smtClean="0"/>
              <a:t> 2010</a:t>
            </a:r>
            <a:endParaRPr lang="en-US" sz="5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4478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0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5704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8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00300"/>
            <a:ext cx="7620000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029" y="609600"/>
            <a:ext cx="348114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700" dirty="0" smtClean="0"/>
              <a:t>The Result: </a:t>
            </a:r>
          </a:p>
          <a:p>
            <a:pPr algn="r"/>
            <a:r>
              <a:rPr lang="en-US" sz="3700" b="1" dirty="0" smtClean="0"/>
              <a:t>Hung Parliament</a:t>
            </a:r>
            <a:endParaRPr lang="en-US" sz="3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457200"/>
            <a:ext cx="44486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Conservatives:	307 [+97]</a:t>
            </a:r>
          </a:p>
          <a:p>
            <a:r>
              <a:rPr lang="en-US" sz="3000" dirty="0" err="1" smtClean="0"/>
              <a:t>Labour</a:t>
            </a:r>
            <a:r>
              <a:rPr lang="en-US" sz="3000" dirty="0" smtClean="0"/>
              <a:t>:		258 [-91]</a:t>
            </a:r>
          </a:p>
          <a:p>
            <a:r>
              <a:rPr lang="en-US" sz="3000" dirty="0" smtClean="0"/>
              <a:t>Lib Dems:		57 [-5]</a:t>
            </a:r>
            <a:endParaRPr lang="en-US" sz="3000" dirty="0"/>
          </a:p>
        </p:txBody>
      </p:sp>
      <p:sp>
        <p:nvSpPr>
          <p:cNvPr id="9" name="Rectangle 8"/>
          <p:cNvSpPr/>
          <p:nvPr/>
        </p:nvSpPr>
        <p:spPr>
          <a:xfrm>
            <a:off x="4343400" y="685800"/>
            <a:ext cx="152400" cy="1434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1151930"/>
            <a:ext cx="152400" cy="1434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1609130"/>
            <a:ext cx="152400" cy="1434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962400" y="3048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4600" y="5791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http://www.parliament.uk/mps-lords-and-offices/mps/state-of-the-parties/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46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86" y="1524000"/>
            <a:ext cx="6855114" cy="482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587442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700" dirty="0" smtClean="0"/>
              <a:t>The Impact: </a:t>
            </a:r>
            <a:r>
              <a:rPr lang="en-US" sz="3700" b="1" dirty="0" smtClean="0"/>
              <a:t>Hung Parliament</a:t>
            </a:r>
            <a:endParaRPr lang="en-US" sz="37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1892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57200"/>
            <a:ext cx="693106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700" dirty="0" smtClean="0"/>
              <a:t>The Impact: </a:t>
            </a:r>
            <a:r>
              <a:rPr lang="en-US" sz="3700" b="1" dirty="0" smtClean="0"/>
              <a:t>Coalition Government</a:t>
            </a:r>
            <a:endParaRPr lang="en-US" sz="37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1118920"/>
            <a:ext cx="670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57" y="1295400"/>
            <a:ext cx="5323743" cy="5223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38100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After 6 days of negotiations, the Liberal Dems became a party of power v. a party of protest.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447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689534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 err="1" smtClean="0">
                <a:solidFill>
                  <a:srgbClr val="FF0000"/>
                </a:solidFill>
              </a:rPr>
              <a:t>Defining</a:t>
            </a:r>
            <a:r>
              <a:rPr lang="en-US" sz="7500" dirty="0" err="1" smtClean="0">
                <a:solidFill>
                  <a:srgbClr val="0070C0"/>
                </a:solidFill>
              </a:rPr>
              <a:t>Features</a:t>
            </a:r>
            <a:endParaRPr lang="en-US" sz="5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4478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17526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</a:rPr>
              <a:t>ELECTORAL SYSTEM:  </a:t>
            </a:r>
            <a:r>
              <a:rPr lang="en-US" sz="3000" dirty="0" smtClean="0"/>
              <a:t>Single Member District Plurality [aka </a:t>
            </a:r>
            <a:r>
              <a:rPr lang="en-US" sz="3000" dirty="0" smtClean="0">
                <a:solidFill>
                  <a:srgbClr val="0070C0"/>
                </a:solidFill>
              </a:rPr>
              <a:t>First Past the Post</a:t>
            </a:r>
            <a:r>
              <a:rPr lang="en-US" sz="3000" dirty="0" smtClean="0"/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 Districts = </a:t>
            </a:r>
            <a:r>
              <a:rPr lang="en-US" sz="3000" dirty="0" smtClean="0">
                <a:solidFill>
                  <a:srgbClr val="0070C0"/>
                </a:solidFill>
              </a:rPr>
              <a:t>Constituencies 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0070C0"/>
                </a:solidFill>
              </a:rPr>
              <a:t>Indirect Election </a:t>
            </a:r>
            <a:r>
              <a:rPr lang="en-US" sz="3000" dirty="0" smtClean="0"/>
              <a:t>of the Executive</a:t>
            </a:r>
          </a:p>
          <a:p>
            <a:endParaRPr lang="en-US" sz="3000" dirty="0" smtClean="0"/>
          </a:p>
          <a:p>
            <a:pPr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</a:rPr>
              <a:t>PARTY SYSTEM: </a:t>
            </a:r>
            <a:r>
              <a:rPr lang="en-US" sz="3000" dirty="0" smtClean="0">
                <a:solidFill>
                  <a:srgbClr val="0070C0"/>
                </a:solidFill>
              </a:rPr>
              <a:t>Two Party Plus</a:t>
            </a:r>
          </a:p>
          <a:p>
            <a:endParaRPr lang="en-US" sz="3000" dirty="0" smtClean="0"/>
          </a:p>
          <a:p>
            <a:pPr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FF0000"/>
                </a:solidFill>
              </a:rPr>
              <a:t>VOTER BEHAVIOR: </a:t>
            </a:r>
            <a:r>
              <a:rPr lang="en-US" sz="3000" dirty="0" smtClean="0"/>
              <a:t>Class, Region, Gender + </a:t>
            </a:r>
            <a:r>
              <a:rPr lang="en-US" sz="3000" dirty="0" smtClean="0">
                <a:solidFill>
                  <a:srgbClr val="0070C0"/>
                </a:solidFill>
              </a:rPr>
              <a:t>Tactical Voting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627691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http://www.youtube.com/watch?v=BoKlE1_vrYU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5943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Past the Post v. AV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81000"/>
            <a:ext cx="623850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b="1" dirty="0" err="1" smtClean="0">
                <a:solidFill>
                  <a:srgbClr val="FF0000"/>
                </a:solidFill>
              </a:rPr>
              <a:t>Election</a:t>
            </a:r>
            <a:r>
              <a:rPr lang="en-US" sz="7500" dirty="0" err="1" smtClean="0">
                <a:solidFill>
                  <a:srgbClr val="0070C0"/>
                </a:solidFill>
              </a:rPr>
              <a:t>Reform</a:t>
            </a:r>
            <a:endParaRPr lang="en-US" sz="5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1447800"/>
            <a:ext cx="685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1517928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000" dirty="0" smtClean="0">
                <a:solidFill>
                  <a:srgbClr val="0070C0"/>
                </a:solidFill>
              </a:rPr>
              <a:t>First Past the Post</a:t>
            </a:r>
            <a:r>
              <a:rPr lang="en-US" sz="3000" dirty="0"/>
              <a:t> </a:t>
            </a:r>
            <a:r>
              <a:rPr lang="en-US" sz="3000" dirty="0" smtClean="0"/>
              <a:t>v. Alternative Voting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 AV Referendum </a:t>
            </a:r>
            <a:r>
              <a:rPr lang="en-US" sz="3000" b="1" dirty="0" smtClean="0">
                <a:solidFill>
                  <a:srgbClr val="FF0000"/>
                </a:solidFill>
              </a:rPr>
              <a:t>FAILED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2011</a:t>
            </a:r>
          </a:p>
          <a:p>
            <a:endParaRPr lang="en-US" sz="30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en-US" sz="3000" b="1" dirty="0" smtClean="0">
                <a:solidFill>
                  <a:srgbClr val="FF0000"/>
                </a:solidFill>
              </a:rPr>
              <a:t>Fixed Term Parliament Act </a:t>
            </a:r>
            <a:r>
              <a:rPr lang="en-US" sz="3000" b="1" dirty="0" smtClean="0">
                <a:solidFill>
                  <a:srgbClr val="0070C0"/>
                </a:solidFill>
              </a:rPr>
              <a:t>PASSED 2011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0070C0"/>
                </a:solidFill>
              </a:rPr>
              <a:t>Next election is May 7, 2015</a:t>
            </a:r>
            <a:endParaRPr lang="en-US" sz="3000" b="1" dirty="0">
              <a:solidFill>
                <a:srgbClr val="0070C0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 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provisions that trigger an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early election </a:t>
            </a:r>
          </a:p>
          <a:p>
            <a:pPr marL="1257300" lvl="2" indent="-342900">
              <a:buAutoNum type="arabicPeriod"/>
            </a:pPr>
            <a:r>
              <a:rPr lang="en-US" dirty="0" smtClean="0"/>
              <a:t>A motion </a:t>
            </a:r>
            <a:r>
              <a:rPr lang="en-US" dirty="0"/>
              <a:t>of no confidence is passed </a:t>
            </a:r>
            <a:endParaRPr lang="en-US" dirty="0" smtClean="0"/>
          </a:p>
          <a:p>
            <a:pPr marL="1257300" lvl="2" indent="-342900">
              <a:buAutoNum type="arabicPeriod"/>
            </a:pPr>
            <a:r>
              <a:rPr lang="en-US" dirty="0" smtClean="0"/>
              <a:t>A </a:t>
            </a:r>
            <a:r>
              <a:rPr lang="en-US" dirty="0"/>
              <a:t>motion for a general election is agreed by two thirds of the total number of seats in the Commons including vacant seats (currently 434 out of 650)</a:t>
            </a:r>
          </a:p>
          <a:p>
            <a:endParaRPr lang="en-US" dirty="0" smtClean="0"/>
          </a:p>
          <a:p>
            <a:pPr algn="ctr"/>
            <a:r>
              <a:rPr lang="en-US" sz="2400" i="1" dirty="0" smtClean="0"/>
              <a:t>Previous </a:t>
            </a:r>
            <a:r>
              <a:rPr lang="en-US" sz="2400" i="1" dirty="0"/>
              <a:t>to this act, the duration of a Parliament was set at five years, although many were dissolved before that, at the request of the Prime Minister to the Queen</a:t>
            </a:r>
            <a:r>
              <a:rPr lang="en-US" sz="2400" i="1" dirty="0" smtClean="0"/>
              <a:t>. (From UK Parliament website)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4800"/>
            <a:ext cx="4391613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293577"/>
            <a:ext cx="1371600" cy="1840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304800"/>
            <a:ext cx="167706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2005</a:t>
            </a:r>
          </a:p>
          <a:p>
            <a:r>
              <a:rPr lang="en-US" sz="3500" b="1" dirty="0" smtClean="0"/>
              <a:t>General</a:t>
            </a:r>
          </a:p>
          <a:p>
            <a:r>
              <a:rPr lang="en-US" sz="3500" b="1" dirty="0" smtClean="0"/>
              <a:t>Election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847130"/>
            <a:ext cx="152400" cy="1434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1456730"/>
            <a:ext cx="152400" cy="1434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2057400"/>
            <a:ext cx="152400" cy="143470"/>
          </a:xfrm>
          <a:prstGeom prst="rect">
            <a:avLst/>
          </a:prstGeom>
          <a:solidFill>
            <a:srgbClr val="F4D30C"/>
          </a:solidFill>
          <a:ln>
            <a:solidFill>
              <a:srgbClr val="F4D3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685800"/>
            <a:ext cx="281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Conservatives</a:t>
            </a:r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Labour</a:t>
            </a:r>
            <a:r>
              <a:rPr lang="en-US" sz="2000" dirty="0"/>
              <a:t>	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Lib Dems</a:t>
            </a:r>
          </a:p>
          <a:p>
            <a:endParaRPr lang="en-US" sz="2000" dirty="0"/>
          </a:p>
          <a:p>
            <a:r>
              <a:rPr lang="en-US" sz="2000" dirty="0" smtClean="0"/>
              <a:t>Scottish Nationalists</a:t>
            </a:r>
          </a:p>
          <a:p>
            <a:endParaRPr lang="en-US" sz="2000" dirty="0"/>
          </a:p>
          <a:p>
            <a:r>
              <a:rPr lang="en-US" sz="2000" dirty="0" smtClean="0"/>
              <a:t>Sinn Fein</a:t>
            </a:r>
          </a:p>
          <a:p>
            <a:endParaRPr lang="en-US" sz="2000" dirty="0"/>
          </a:p>
          <a:p>
            <a:r>
              <a:rPr lang="en-US" sz="2000" dirty="0" smtClean="0"/>
              <a:t>Plaid </a:t>
            </a:r>
            <a:r>
              <a:rPr lang="en-US" sz="2000" dirty="0" err="1" smtClean="0"/>
              <a:t>Cymru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0" y="2633008"/>
            <a:ext cx="152400" cy="1863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3205292"/>
            <a:ext cx="152400" cy="186392"/>
          </a:xfrm>
          <a:prstGeom prst="rect">
            <a:avLst/>
          </a:prstGeom>
          <a:solidFill>
            <a:srgbClr val="007033"/>
          </a:solidFill>
          <a:ln>
            <a:solidFill>
              <a:srgbClr val="007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3810000"/>
            <a:ext cx="152400" cy="186392"/>
          </a:xfrm>
          <a:prstGeom prst="rect">
            <a:avLst/>
          </a:prstGeom>
          <a:solidFill>
            <a:srgbClr val="40B64E"/>
          </a:solidFill>
          <a:ln>
            <a:solidFill>
              <a:srgbClr val="40B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5502979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://www.youtube.com/watch?v=IRx_IsLBhYA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514933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are elections?  </a:t>
            </a:r>
          </a:p>
          <a:p>
            <a:pPr algn="ctr"/>
            <a:r>
              <a:rPr lang="en-US" dirty="0" smtClean="0"/>
              <a:t>(UK Parliament Video)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1" y="293577"/>
            <a:ext cx="4480692" cy="6183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4800"/>
            <a:ext cx="4391613" cy="624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19400" y="293577"/>
            <a:ext cx="1371600" cy="1840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04800"/>
            <a:ext cx="167706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2005</a:t>
            </a:r>
          </a:p>
          <a:p>
            <a:r>
              <a:rPr lang="en-US" sz="3500" b="1" dirty="0" smtClean="0"/>
              <a:t>General</a:t>
            </a:r>
          </a:p>
          <a:p>
            <a:r>
              <a:rPr lang="en-US" sz="3500" b="1" dirty="0" smtClean="0"/>
              <a:t>Election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3048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0738" y="304800"/>
            <a:ext cx="1677062" cy="17081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2010</a:t>
            </a:r>
          </a:p>
          <a:p>
            <a:r>
              <a:rPr lang="en-US" sz="3500" b="1" dirty="0" smtClean="0"/>
              <a:t>General</a:t>
            </a:r>
          </a:p>
          <a:p>
            <a:r>
              <a:rPr lang="en-US" sz="3500" b="1" dirty="0" smtClean="0"/>
              <a:t>Election</a:t>
            </a:r>
          </a:p>
        </p:txBody>
      </p:sp>
    </p:spTree>
    <p:extLst>
      <p:ext uri="{BB962C8B-B14F-4D97-AF65-F5344CB8AC3E}">
        <p14:creationId xmlns:p14="http://schemas.microsoft.com/office/powerpoint/2010/main" val="33792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"/>
            <a:ext cx="4836633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51" y="572631"/>
            <a:ext cx="25958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/>
              <a:t>Voter Swing:</a:t>
            </a:r>
          </a:p>
          <a:p>
            <a:r>
              <a:rPr lang="en-US" sz="3500" b="1" dirty="0" err="1" smtClean="0">
                <a:solidFill>
                  <a:srgbClr val="FF0000"/>
                </a:solidFill>
              </a:rPr>
              <a:t>Labour</a:t>
            </a:r>
            <a:r>
              <a:rPr lang="en-US" sz="3500" b="1" dirty="0" smtClean="0"/>
              <a:t> to</a:t>
            </a:r>
          </a:p>
          <a:p>
            <a:r>
              <a:rPr lang="en-US" sz="3500" b="1" dirty="0" smtClean="0">
                <a:solidFill>
                  <a:srgbClr val="0070C0"/>
                </a:solidFill>
              </a:rPr>
              <a:t>Conservative</a:t>
            </a:r>
          </a:p>
          <a:p>
            <a:r>
              <a:rPr lang="en-US" sz="3500" b="1" dirty="0" smtClean="0"/>
              <a:t>2010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48351" y="2286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4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61665367"/>
              </p:ext>
            </p:extLst>
          </p:nvPr>
        </p:nvGraphicFramePr>
        <p:xfrm>
          <a:off x="624840" y="647700"/>
          <a:ext cx="520446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14700" y="237208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53492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46%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34438941"/>
              </p:ext>
            </p:extLst>
          </p:nvPr>
        </p:nvGraphicFramePr>
        <p:xfrm>
          <a:off x="3693160" y="3393578"/>
          <a:ext cx="5069840" cy="285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6540" y="16002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810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What factors have accounted for this electoral change in the UK?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577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105650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743200" y="1295400"/>
            <a:ext cx="3657600" cy="2667000"/>
          </a:xfrm>
          <a:prstGeom prst="roundRect">
            <a:avLst/>
          </a:prstGeom>
          <a:solidFill>
            <a:srgbClr val="F4D30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DEVOLUTION</a:t>
            </a:r>
            <a:r>
              <a:rPr lang="en-US" sz="2400" dirty="0" smtClean="0">
                <a:solidFill>
                  <a:schemeClr val="tx1"/>
                </a:solidFill>
              </a:rPr>
              <a:t> in Scotland, Wales &amp; Northern Ireland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has given minor parties a chance to organize, campaign and get elected!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4768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362200" y="2362200"/>
            <a:ext cx="41945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15000" y="2915920"/>
            <a:ext cx="914400" cy="8956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294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</dc:creator>
  <cp:lastModifiedBy>Tech Services</cp:lastModifiedBy>
  <cp:revision>24</cp:revision>
  <cp:lastPrinted>2013-01-23T19:49:47Z</cp:lastPrinted>
  <dcterms:created xsi:type="dcterms:W3CDTF">2011-01-17T22:29:32Z</dcterms:created>
  <dcterms:modified xsi:type="dcterms:W3CDTF">2014-01-29T15:39:08Z</dcterms:modified>
</cp:coreProperties>
</file>