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3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7" r:id="rId10"/>
    <p:sldId id="265" r:id="rId11"/>
    <p:sldId id="266" r:id="rId12"/>
    <p:sldId id="267" r:id="rId13"/>
    <p:sldId id="276" r:id="rId14"/>
    <p:sldId id="274" r:id="rId15"/>
    <p:sldId id="269" r:id="rId16"/>
    <p:sldId id="270" r:id="rId17"/>
    <p:sldId id="271" r:id="rId18"/>
    <p:sldId id="275" r:id="rId19"/>
    <p:sldId id="256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E1D13-DE27-4362-88D5-C32C07221FEC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73B3E-9035-4173-B84A-4D060B3D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5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C23CB-B089-4C9F-85CD-D1E2350F94BC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CE671-54A4-4AD4-8113-5A58113B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6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2BFBB-23A9-4860-81E2-04051B5B11C4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2BFBB-23A9-4860-81E2-04051B5B11C4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241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8216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1006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6646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312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8086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4331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6592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928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3599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1728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7C3C-9BF1-4989-8353-DF662C7521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0A38-7DCD-42CB-A820-8810D866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019" y="4384904"/>
            <a:ext cx="2334181" cy="2092096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81000" y="457200"/>
            <a:ext cx="83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 Revolution 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PREDICTION: </a:t>
            </a:r>
            <a:r>
              <a:rPr lang="en-US" sz="4800" dirty="0" smtClean="0">
                <a:solidFill>
                  <a:schemeClr val="bg1"/>
                </a:solidFill>
              </a:rPr>
              <a:t>If the Revolutionary War was not the “real revolution”, what was?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48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The Power of Ideas: John </a:t>
            </a:r>
            <a:r>
              <a:rPr lang="en-US" b="1" dirty="0" smtClean="0">
                <a:solidFill>
                  <a:schemeClr val="accent1"/>
                </a:solidFill>
              </a:rPr>
              <a:t>Locke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Read and Retell with a partner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18279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DIRECTIONS</a:t>
            </a:r>
            <a:r>
              <a:rPr lang="en-US" sz="3600" dirty="0"/>
              <a:t>: 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</a:rPr>
              <a:t>READ FIRST </a:t>
            </a:r>
            <a:r>
              <a:rPr lang="en-US" sz="3600" dirty="0" smtClean="0"/>
              <a:t>– talk to your partner about what each section means</a:t>
            </a:r>
          </a:p>
          <a:p>
            <a:pPr marL="742950" indent="-742950">
              <a:buFont typeface="Arial" pitchFamily="34" charset="0"/>
              <a:buAutoNum type="arabicPeriod"/>
            </a:pPr>
            <a:r>
              <a:rPr lang="en-US" sz="3600" dirty="0"/>
              <a:t>For any 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BOLD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/>
              <a:t>term, stop and define it in the margin using the context of the  passage. </a:t>
            </a:r>
            <a:endParaRPr lang="en-US" sz="3600" dirty="0" smtClean="0"/>
          </a:p>
          <a:p>
            <a:pPr marL="742950" indent="-742950">
              <a:buFont typeface="Arial" pitchFamily="34" charset="0"/>
              <a:buAutoNum type="arabicPeriod"/>
            </a:pPr>
            <a:r>
              <a:rPr lang="en-US" sz="3600" dirty="0" smtClean="0"/>
              <a:t>Then, </a:t>
            </a:r>
            <a:r>
              <a:rPr lang="en-US" sz="3600" dirty="0" smtClean="0">
                <a:solidFill>
                  <a:schemeClr val="bg2"/>
                </a:solidFill>
              </a:rPr>
              <a:t>** the main </a:t>
            </a: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idea </a:t>
            </a:r>
            <a:r>
              <a:rPr lang="en-US" sz="3600" dirty="0" smtClean="0"/>
              <a:t>and  </a:t>
            </a:r>
            <a:r>
              <a:rPr lang="en-US" sz="36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underline the key details</a:t>
            </a: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/>
              <a:t>present in the excerpt from John Locke’s Second Treatise on Government [1690].  </a:t>
            </a:r>
            <a:endParaRPr lang="en-US" sz="41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270" y="5638800"/>
            <a:ext cx="1020209" cy="9144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4793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i="1" dirty="0" smtClean="0">
                <a:solidFill>
                  <a:schemeClr val="bg1"/>
                </a:solidFill>
              </a:rPr>
              <a:t>Three key supporting details: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bg1"/>
              </a:solidFill>
            </a:endParaRPr>
          </a:p>
          <a:p>
            <a:pPr marL="571500" indent="-571500">
              <a:buAutoNum type="romanUcPeriod"/>
            </a:pPr>
            <a:r>
              <a:rPr lang="en-US" b="1" dirty="0" smtClean="0">
                <a:solidFill>
                  <a:schemeClr val="accent1"/>
                </a:solidFill>
              </a:rPr>
              <a:t>Natural Rights</a:t>
            </a:r>
          </a:p>
          <a:p>
            <a:pPr marL="571500" indent="-571500">
              <a:buAutoNum type="romanUcPeriod"/>
            </a:pPr>
            <a:r>
              <a:rPr lang="en-US" b="1" dirty="0" smtClean="0">
                <a:solidFill>
                  <a:schemeClr val="accent1"/>
                </a:solidFill>
              </a:rPr>
              <a:t>Consent of the Governed</a:t>
            </a:r>
          </a:p>
          <a:p>
            <a:pPr marL="571500" indent="-571500">
              <a:buAutoNum type="romanUcPeriod"/>
            </a:pPr>
            <a:r>
              <a:rPr lang="en-US" b="1" dirty="0" smtClean="0">
                <a:solidFill>
                  <a:schemeClr val="accent1"/>
                </a:solidFill>
              </a:rPr>
              <a:t>Limited Government</a:t>
            </a:r>
          </a:p>
          <a:p>
            <a:pPr marL="0" indent="0">
              <a:buNone/>
            </a:pPr>
            <a:r>
              <a:rPr lang="en-US" sz="3800" i="1" dirty="0" smtClean="0">
                <a:solidFill>
                  <a:schemeClr val="bg1"/>
                </a:solidFill>
              </a:rPr>
              <a:t>According to Locke, what is the sole </a:t>
            </a:r>
          </a:p>
          <a:p>
            <a:pPr marL="0" indent="0">
              <a:buNone/>
            </a:pPr>
            <a:r>
              <a:rPr lang="en-US" sz="3800" i="1" dirty="0" smtClean="0">
                <a:solidFill>
                  <a:schemeClr val="bg1"/>
                </a:solidFill>
              </a:rPr>
              <a:t>purpose of government?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457" y="5562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- Preservation of Property 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The Power of Ideas: John Locke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67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" y="457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Jefferson’s Declaration of Independence </a:t>
            </a:r>
            <a:r>
              <a:rPr lang="en-US" sz="3000" b="1" dirty="0" smtClean="0">
                <a:solidFill>
                  <a:schemeClr val="accent1"/>
                </a:solidFill>
              </a:rPr>
              <a:t>(1776) 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20337233">
            <a:off x="1495716" y="1071855"/>
            <a:ext cx="3810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752601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Revolutionary War  </a:t>
            </a:r>
            <a:r>
              <a:rPr lang="en-US" sz="3000" b="1" dirty="0" smtClean="0">
                <a:solidFill>
                  <a:schemeClr val="accent1"/>
                </a:solidFill>
              </a:rPr>
              <a:t>(1776-1783)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http://www.clker.com/cliparts/d/6/9/0/1206570472506012656johnny_automatic_cannon_2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659" y="1727296"/>
            <a:ext cx="2329543" cy="116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14400" y="3200401"/>
            <a:ext cx="6576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Articles of Confederation </a:t>
            </a:r>
            <a:r>
              <a:rPr lang="en-US" sz="3000" b="1" dirty="0" smtClean="0">
                <a:solidFill>
                  <a:schemeClr val="accent1"/>
                </a:solidFill>
              </a:rPr>
              <a:t>(1781-1787)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4572001"/>
            <a:ext cx="6440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 US Constitution </a:t>
            </a:r>
            <a:r>
              <a:rPr lang="en-US" sz="3000" b="1" dirty="0" smtClean="0">
                <a:solidFill>
                  <a:schemeClr val="accent1"/>
                </a:solidFill>
              </a:rPr>
              <a:t>(1787 – present)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399" y="5486400"/>
            <a:ext cx="4935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bg1">
                    <a:lumMod val="75000"/>
                  </a:schemeClr>
                </a:solidFill>
              </a:rPr>
              <a:t>Sources of Political Change:  </a:t>
            </a:r>
          </a:p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Reform, Revolution + Coup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20337233">
            <a:off x="3800107" y="3875861"/>
            <a:ext cx="3810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0337233">
            <a:off x="2683329" y="2395405"/>
            <a:ext cx="3810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77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  <p:bldP spid="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" y="385083"/>
            <a:ext cx="822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chemeClr val="accent1"/>
                </a:solidFill>
                <a:latin typeface="+mj-lt"/>
              </a:rPr>
              <a:t>Building a State: </a:t>
            </a:r>
            <a:r>
              <a:rPr lang="en-US" sz="3600" b="1" dirty="0" smtClean="0">
                <a:solidFill>
                  <a:schemeClr val="accent1"/>
                </a:solidFill>
                <a:latin typeface="+mj-lt"/>
              </a:rPr>
              <a:t>The Pillars of the State</a:t>
            </a:r>
            <a:endParaRPr lang="en-US" sz="36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52400" y="5410200"/>
            <a:ext cx="7315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75000"/>
                  </a:schemeClr>
                </a:solidFill>
              </a:rPr>
              <a:t>These are also known as the “Crises of Nation Building” – why?</a:t>
            </a:r>
            <a:endParaRPr lang="en-US" sz="3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2400" y="1447800"/>
            <a:ext cx="950671" cy="3733800"/>
            <a:chOff x="228600" y="1447800"/>
            <a:chExt cx="950671" cy="3733800"/>
          </a:xfrm>
        </p:grpSpPr>
        <p:pic>
          <p:nvPicPr>
            <p:cNvPr id="36" name="Picture 4" descr="http://www.clker.com/cliparts/N/2/H/q/t/B/marble-columns-m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2000" contrast="-7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8"/>
            <a:stretch/>
          </p:blipFill>
          <p:spPr bwMode="auto">
            <a:xfrm>
              <a:off x="228600" y="1447800"/>
              <a:ext cx="950671" cy="373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16534" y="1478101"/>
              <a:ext cx="397866" cy="3170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P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O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P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U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L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A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O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N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487729" y="1447800"/>
            <a:ext cx="950671" cy="3733800"/>
            <a:chOff x="1487729" y="1447800"/>
            <a:chExt cx="950671" cy="3733800"/>
          </a:xfrm>
        </p:grpSpPr>
        <p:pic>
          <p:nvPicPr>
            <p:cNvPr id="35" name="Picture 4" descr="http://www.clker.com/cliparts/N/2/H/q/t/B/marble-columns-m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2000" contrast="-7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8"/>
            <a:stretch/>
          </p:blipFill>
          <p:spPr bwMode="auto">
            <a:xfrm>
              <a:off x="1487729" y="1447800"/>
              <a:ext cx="950671" cy="373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1775664" y="1447800"/>
              <a:ext cx="397865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E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R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R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O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R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 Black" pitchFamily="34" charset="0"/>
                </a:rPr>
                <a:t>Y</a:t>
              </a:r>
              <a:endParaRPr lang="en-US" sz="2000" b="1" dirty="0" smtClean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783129" y="1447800"/>
            <a:ext cx="950671" cy="3733800"/>
            <a:chOff x="2478329" y="1447800"/>
            <a:chExt cx="950671" cy="3733800"/>
          </a:xfrm>
        </p:grpSpPr>
        <p:pic>
          <p:nvPicPr>
            <p:cNvPr id="34" name="Picture 4" descr="http://www.clker.com/cliparts/N/2/H/q/t/B/marble-columns-m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2000" contrast="-7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8"/>
            <a:stretch/>
          </p:blipFill>
          <p:spPr bwMode="auto">
            <a:xfrm>
              <a:off x="2478329" y="1447800"/>
              <a:ext cx="950671" cy="373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2773681" y="1447800"/>
              <a:ext cx="426719" cy="3170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G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O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V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E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R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N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M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E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N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  <a:endParaRPr lang="en-US" sz="2000" b="1" dirty="0" smtClean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78529" y="1447800"/>
            <a:ext cx="950671" cy="3733800"/>
            <a:chOff x="3810000" y="1447800"/>
            <a:chExt cx="950671" cy="3733800"/>
          </a:xfrm>
        </p:grpSpPr>
        <p:pic>
          <p:nvPicPr>
            <p:cNvPr id="33" name="Picture 4" descr="http://www.clker.com/cliparts/N/2/H/q/t/B/marble-columns-m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2000" contrast="-7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8"/>
            <a:stretch/>
          </p:blipFill>
          <p:spPr bwMode="auto">
            <a:xfrm>
              <a:off x="3810000" y="1447800"/>
              <a:ext cx="950671" cy="373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4114800" y="1447800"/>
              <a:ext cx="397865" cy="3477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S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O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V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E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R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E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G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N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 Black" pitchFamily="34" charset="0"/>
                </a:rPr>
                <a:t>Y</a:t>
              </a:r>
              <a:endParaRPr lang="en-US" sz="2000" b="1" dirty="0" smtClean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73929" y="1447800"/>
            <a:ext cx="950671" cy="3733800"/>
            <a:chOff x="4724400" y="1447800"/>
            <a:chExt cx="950671" cy="3733800"/>
          </a:xfrm>
        </p:grpSpPr>
        <p:pic>
          <p:nvPicPr>
            <p:cNvPr id="32" name="Picture 4" descr="http://www.clker.com/cliparts/N/2/H/q/t/B/marble-columns-m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2000" contrast="-7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8"/>
            <a:stretch/>
          </p:blipFill>
          <p:spPr bwMode="auto">
            <a:xfrm>
              <a:off x="4724400" y="1447800"/>
              <a:ext cx="950671" cy="373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012334" y="1447800"/>
              <a:ext cx="397865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L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O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Y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A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L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Y</a:t>
              </a:r>
            </a:p>
            <a:p>
              <a:pPr algn="ctr"/>
              <a:endParaRPr lang="en-US" sz="2000" b="1" dirty="0" smtClean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69329" y="1447800"/>
            <a:ext cx="950671" cy="3733800"/>
            <a:chOff x="5754929" y="1447800"/>
            <a:chExt cx="950671" cy="3733800"/>
          </a:xfrm>
        </p:grpSpPr>
        <p:pic>
          <p:nvPicPr>
            <p:cNvPr id="31" name="Picture 4" descr="http://www.clker.com/cliparts/N/2/H/q/t/B/marble-columns-m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2000" contrast="-7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8"/>
            <a:stretch/>
          </p:blipFill>
          <p:spPr bwMode="auto">
            <a:xfrm>
              <a:off x="5754929" y="1447800"/>
              <a:ext cx="950671" cy="373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6050281" y="1447800"/>
              <a:ext cx="426719" cy="3477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L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E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G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M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A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C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 Black" pitchFamily="34" charset="0"/>
                </a:rPr>
                <a:t>Y</a:t>
              </a:r>
              <a:endParaRPr lang="en-US" sz="2000" b="1" dirty="0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en-US" sz="2000" b="1" dirty="0" smtClean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964729" y="1447800"/>
            <a:ext cx="950671" cy="3785652"/>
            <a:chOff x="7736129" y="1447800"/>
            <a:chExt cx="950671" cy="3785652"/>
          </a:xfrm>
        </p:grpSpPr>
        <p:pic>
          <p:nvPicPr>
            <p:cNvPr id="29" name="Picture 4" descr="http://www.clker.com/cliparts/N/2/H/q/t/B/marble-columns-m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2000" contrast="-7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8"/>
            <a:stretch/>
          </p:blipFill>
          <p:spPr bwMode="auto">
            <a:xfrm>
              <a:off x="7736129" y="1447800"/>
              <a:ext cx="950671" cy="373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8040929" y="1447800"/>
              <a:ext cx="397865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D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S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R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B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U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T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I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O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 Black" pitchFamily="34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865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5132388" y="1219200"/>
          <a:ext cx="3970337" cy="52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CorelDRAW" r:id="rId4" imgW="4257675" imgH="6248400" progId="CorelDRAW.Graphic.13">
                  <p:embed/>
                </p:oleObj>
              </mc:Choice>
              <mc:Fallback>
                <p:oleObj name="CorelDRAW" r:id="rId4" imgW="4257675" imgH="624840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1219200"/>
                        <a:ext cx="3970337" cy="526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1000" y="385083"/>
            <a:ext cx="8229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chemeClr val="accent1"/>
                </a:solidFill>
                <a:latin typeface="+mj-lt"/>
              </a:rPr>
              <a:t>Weaknesses of the </a:t>
            </a:r>
          </a:p>
          <a:p>
            <a:pPr eaLnBrk="1" hangingPunct="1"/>
            <a:r>
              <a:rPr lang="en-US" sz="4000" b="1" dirty="0" smtClean="0">
                <a:solidFill>
                  <a:schemeClr val="accent1"/>
                </a:solidFill>
                <a:latin typeface="+mj-lt"/>
              </a:rPr>
              <a:t>Articles </a:t>
            </a:r>
            <a:r>
              <a:rPr lang="en-US" sz="4000" b="1" dirty="0">
                <a:solidFill>
                  <a:schemeClr val="accent1"/>
                </a:solidFill>
                <a:latin typeface="+mj-lt"/>
              </a:rPr>
              <a:t>of Confederation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4267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Unicameral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Congress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1 vote per state 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No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power to collect taxes or regulate trade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“A firm league of friendship...”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Fear of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tyranny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/another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“king” kept the states divided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reeform 2"/>
          <p:cNvSpPr/>
          <p:nvPr/>
        </p:nvSpPr>
        <p:spPr>
          <a:xfrm>
            <a:off x="6901543" y="1774371"/>
            <a:ext cx="555171" cy="598715"/>
          </a:xfrm>
          <a:custGeom>
            <a:avLst/>
            <a:gdLst>
              <a:gd name="connsiteX0" fmla="*/ 0 w 555171"/>
              <a:gd name="connsiteY0" fmla="*/ 54429 h 598715"/>
              <a:gd name="connsiteX1" fmla="*/ 0 w 555171"/>
              <a:gd name="connsiteY1" fmla="*/ 54429 h 598715"/>
              <a:gd name="connsiteX2" fmla="*/ 54428 w 555171"/>
              <a:gd name="connsiteY2" fmla="*/ 130629 h 598715"/>
              <a:gd name="connsiteX3" fmla="*/ 65314 w 555171"/>
              <a:gd name="connsiteY3" fmla="*/ 228600 h 598715"/>
              <a:gd name="connsiteX4" fmla="*/ 76200 w 555171"/>
              <a:gd name="connsiteY4" fmla="*/ 283029 h 598715"/>
              <a:gd name="connsiteX5" fmla="*/ 97971 w 555171"/>
              <a:gd name="connsiteY5" fmla="*/ 391886 h 598715"/>
              <a:gd name="connsiteX6" fmla="*/ 141514 w 555171"/>
              <a:gd name="connsiteY6" fmla="*/ 446315 h 598715"/>
              <a:gd name="connsiteX7" fmla="*/ 163286 w 555171"/>
              <a:gd name="connsiteY7" fmla="*/ 533400 h 598715"/>
              <a:gd name="connsiteX8" fmla="*/ 174171 w 555171"/>
              <a:gd name="connsiteY8" fmla="*/ 566058 h 598715"/>
              <a:gd name="connsiteX9" fmla="*/ 228600 w 555171"/>
              <a:gd name="connsiteY9" fmla="*/ 576943 h 598715"/>
              <a:gd name="connsiteX10" fmla="*/ 293914 w 555171"/>
              <a:gd name="connsiteY10" fmla="*/ 598715 h 598715"/>
              <a:gd name="connsiteX11" fmla="*/ 489857 w 555171"/>
              <a:gd name="connsiteY11" fmla="*/ 587829 h 598715"/>
              <a:gd name="connsiteX12" fmla="*/ 555171 w 555171"/>
              <a:gd name="connsiteY12" fmla="*/ 544286 h 598715"/>
              <a:gd name="connsiteX13" fmla="*/ 522514 w 555171"/>
              <a:gd name="connsiteY13" fmla="*/ 468086 h 598715"/>
              <a:gd name="connsiteX14" fmla="*/ 500743 w 555171"/>
              <a:gd name="connsiteY14" fmla="*/ 402772 h 598715"/>
              <a:gd name="connsiteX15" fmla="*/ 489857 w 555171"/>
              <a:gd name="connsiteY15" fmla="*/ 370115 h 598715"/>
              <a:gd name="connsiteX16" fmla="*/ 468086 w 555171"/>
              <a:gd name="connsiteY16" fmla="*/ 304800 h 598715"/>
              <a:gd name="connsiteX17" fmla="*/ 457200 w 555171"/>
              <a:gd name="connsiteY17" fmla="*/ 272143 h 598715"/>
              <a:gd name="connsiteX18" fmla="*/ 446314 w 555171"/>
              <a:gd name="connsiteY18" fmla="*/ 195943 h 598715"/>
              <a:gd name="connsiteX19" fmla="*/ 413657 w 555171"/>
              <a:gd name="connsiteY19" fmla="*/ 174172 h 598715"/>
              <a:gd name="connsiteX20" fmla="*/ 391886 w 555171"/>
              <a:gd name="connsiteY20" fmla="*/ 141515 h 598715"/>
              <a:gd name="connsiteX21" fmla="*/ 359228 w 555171"/>
              <a:gd name="connsiteY21" fmla="*/ 32658 h 598715"/>
              <a:gd name="connsiteX22" fmla="*/ 348343 w 555171"/>
              <a:gd name="connsiteY22" fmla="*/ 0 h 598715"/>
              <a:gd name="connsiteX23" fmla="*/ 283028 w 555171"/>
              <a:gd name="connsiteY23" fmla="*/ 21772 h 598715"/>
              <a:gd name="connsiteX24" fmla="*/ 108857 w 555171"/>
              <a:gd name="connsiteY24" fmla="*/ 43543 h 598715"/>
              <a:gd name="connsiteX25" fmla="*/ 76200 w 555171"/>
              <a:gd name="connsiteY25" fmla="*/ 54429 h 598715"/>
              <a:gd name="connsiteX26" fmla="*/ 0 w 555171"/>
              <a:gd name="connsiteY26" fmla="*/ 54429 h 59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5171" h="598715">
                <a:moveTo>
                  <a:pt x="0" y="54429"/>
                </a:moveTo>
                <a:lnTo>
                  <a:pt x="0" y="54429"/>
                </a:lnTo>
                <a:cubicBezTo>
                  <a:pt x="18143" y="79829"/>
                  <a:pt x="43468" y="101402"/>
                  <a:pt x="54428" y="130629"/>
                </a:cubicBezTo>
                <a:cubicBezTo>
                  <a:pt x="65965" y="161395"/>
                  <a:pt x="60667" y="196072"/>
                  <a:pt x="65314" y="228600"/>
                </a:cubicBezTo>
                <a:cubicBezTo>
                  <a:pt x="67931" y="246916"/>
                  <a:pt x="72890" y="264825"/>
                  <a:pt x="76200" y="283029"/>
                </a:cubicBezTo>
                <a:cubicBezTo>
                  <a:pt x="79042" y="298660"/>
                  <a:pt x="88853" y="370610"/>
                  <a:pt x="97971" y="391886"/>
                </a:cubicBezTo>
                <a:cubicBezTo>
                  <a:pt x="108269" y="415914"/>
                  <a:pt x="123959" y="428759"/>
                  <a:pt x="141514" y="446315"/>
                </a:cubicBezTo>
                <a:cubicBezTo>
                  <a:pt x="166394" y="520953"/>
                  <a:pt x="137019" y="428330"/>
                  <a:pt x="163286" y="533400"/>
                </a:cubicBezTo>
                <a:cubicBezTo>
                  <a:pt x="166069" y="544532"/>
                  <a:pt x="164623" y="559693"/>
                  <a:pt x="174171" y="566058"/>
                </a:cubicBezTo>
                <a:cubicBezTo>
                  <a:pt x="189566" y="576321"/>
                  <a:pt x="210750" y="572075"/>
                  <a:pt x="228600" y="576943"/>
                </a:cubicBezTo>
                <a:cubicBezTo>
                  <a:pt x="250740" y="582981"/>
                  <a:pt x="293914" y="598715"/>
                  <a:pt x="293914" y="598715"/>
                </a:cubicBezTo>
                <a:cubicBezTo>
                  <a:pt x="359228" y="595086"/>
                  <a:pt x="425817" y="601171"/>
                  <a:pt x="489857" y="587829"/>
                </a:cubicBezTo>
                <a:cubicBezTo>
                  <a:pt x="515473" y="582492"/>
                  <a:pt x="555171" y="544286"/>
                  <a:pt x="555171" y="544286"/>
                </a:cubicBezTo>
                <a:cubicBezTo>
                  <a:pt x="526378" y="429104"/>
                  <a:pt x="565471" y="564738"/>
                  <a:pt x="522514" y="468086"/>
                </a:cubicBezTo>
                <a:cubicBezTo>
                  <a:pt x="513193" y="447115"/>
                  <a:pt x="508000" y="424543"/>
                  <a:pt x="500743" y="402772"/>
                </a:cubicBezTo>
                <a:lnTo>
                  <a:pt x="489857" y="370115"/>
                </a:lnTo>
                <a:lnTo>
                  <a:pt x="468086" y="304800"/>
                </a:lnTo>
                <a:lnTo>
                  <a:pt x="457200" y="272143"/>
                </a:lnTo>
                <a:cubicBezTo>
                  <a:pt x="453571" y="246743"/>
                  <a:pt x="456735" y="219389"/>
                  <a:pt x="446314" y="195943"/>
                </a:cubicBezTo>
                <a:cubicBezTo>
                  <a:pt x="441001" y="183988"/>
                  <a:pt x="422908" y="183423"/>
                  <a:pt x="413657" y="174172"/>
                </a:cubicBezTo>
                <a:cubicBezTo>
                  <a:pt x="404406" y="164921"/>
                  <a:pt x="399143" y="152401"/>
                  <a:pt x="391886" y="141515"/>
                </a:cubicBezTo>
                <a:cubicBezTo>
                  <a:pt x="375432" y="75700"/>
                  <a:pt x="385734" y="112178"/>
                  <a:pt x="359228" y="32658"/>
                </a:cubicBezTo>
                <a:lnTo>
                  <a:pt x="348343" y="0"/>
                </a:lnTo>
                <a:lnTo>
                  <a:pt x="283028" y="21772"/>
                </a:lnTo>
                <a:cubicBezTo>
                  <a:pt x="205487" y="47619"/>
                  <a:pt x="261816" y="31778"/>
                  <a:pt x="108857" y="43543"/>
                </a:cubicBezTo>
                <a:cubicBezTo>
                  <a:pt x="97971" y="47172"/>
                  <a:pt x="87332" y="51646"/>
                  <a:pt x="76200" y="54429"/>
                </a:cubicBezTo>
                <a:cubicBezTo>
                  <a:pt x="58250" y="58917"/>
                  <a:pt x="12700" y="54429"/>
                  <a:pt x="0" y="544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ine Callout 1 3"/>
          <p:cNvSpPr/>
          <p:nvPr/>
        </p:nvSpPr>
        <p:spPr>
          <a:xfrm>
            <a:off x="4952999" y="1828800"/>
            <a:ext cx="3951079" cy="2971800"/>
          </a:xfrm>
          <a:prstGeom prst="borderCallout1">
            <a:avLst>
              <a:gd name="adj1" fmla="val 82886"/>
              <a:gd name="adj2" fmla="val 48302"/>
              <a:gd name="adj3" fmla="val 153959"/>
              <a:gd name="adj4" fmla="val -21831"/>
            </a:avLst>
          </a:prstGeom>
          <a:solidFill>
            <a:schemeClr val="accent1"/>
          </a:solidFill>
          <a:ln w="5080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What </a:t>
            </a:r>
            <a:r>
              <a:rPr lang="en-US" sz="3000" b="1" dirty="0">
                <a:solidFill>
                  <a:srgbClr val="C00000"/>
                </a:solidFill>
              </a:rPr>
              <a:t>PILLARS of the </a:t>
            </a:r>
            <a:r>
              <a:rPr lang="en-US" sz="3000" b="1" dirty="0" smtClean="0">
                <a:solidFill>
                  <a:srgbClr val="C00000"/>
                </a:solidFill>
              </a:rPr>
              <a:t>STATE </a:t>
            </a:r>
            <a:r>
              <a:rPr lang="en-US" sz="3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were missing or weak in the Articles of Confederation?</a:t>
            </a:r>
          </a:p>
        </p:txBody>
      </p:sp>
    </p:spTree>
    <p:extLst>
      <p:ext uri="{BB962C8B-B14F-4D97-AF65-F5344CB8AC3E}">
        <p14:creationId xmlns:p14="http://schemas.microsoft.com/office/powerpoint/2010/main" val="2976973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65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Who were the delegates to the Constitutional Convention?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4102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38" name="Picture 2" descr="http://yglesias.thinkprogress.org/wp-content/uploads/2011/02/FileScene-at-the-Signing-of-the-Constitution-of-the-United-States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6621034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442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468086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What did the Framers believe?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65031"/>
              </p:ext>
            </p:extLst>
          </p:nvPr>
        </p:nvGraphicFramePr>
        <p:xfrm>
          <a:off x="533399" y="1295400"/>
          <a:ext cx="8001001" cy="383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1"/>
                <a:gridCol w="2743200"/>
                <a:gridCol w="2667000"/>
              </a:tblGrid>
              <a:tr h="111778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did</a:t>
                      </a:r>
                      <a:r>
                        <a:rPr lang="en-US" sz="2800" baseline="0" dirty="0" smtClean="0"/>
                        <a:t> they agree on?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What did</a:t>
                      </a:r>
                      <a:r>
                        <a:rPr lang="en-US" sz="2800" baseline="0" dirty="0" smtClean="0"/>
                        <a:t> they disagree on?</a:t>
                      </a:r>
                      <a:endParaRPr lang="en-US" sz="2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How did they compromise?</a:t>
                      </a:r>
                      <a:endParaRPr lang="en-US" sz="2800" dirty="0"/>
                    </a:p>
                  </a:txBody>
                  <a:tcPr/>
                </a:tc>
              </a:tr>
              <a:tr h="26160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74387" y="5257800"/>
            <a:ext cx="72980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Address the Critical Issues:  States Rights v. National Power, Economy, and Individual Rights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89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417493"/>
            <a:ext cx="38862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President</a:t>
            </a:r>
          </a:p>
          <a:p>
            <a:r>
              <a:rPr lang="en-US" sz="2800" i="1" dirty="0" smtClean="0"/>
              <a:t>Four-year Terms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810000"/>
            <a:ext cx="38862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Senate</a:t>
            </a:r>
          </a:p>
          <a:p>
            <a:r>
              <a:rPr lang="en-US" sz="2800" i="1" dirty="0" smtClean="0"/>
              <a:t>Six-year Terms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39343" y="2093893"/>
            <a:ext cx="38862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Judiciary</a:t>
            </a:r>
          </a:p>
          <a:p>
            <a:r>
              <a:rPr lang="en-US" sz="2800" i="1" dirty="0" smtClean="0"/>
              <a:t>Lifetime Terms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105400"/>
            <a:ext cx="38862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House of Representatives</a:t>
            </a:r>
          </a:p>
          <a:p>
            <a:r>
              <a:rPr lang="en-US" sz="2800" i="1" dirty="0" smtClean="0"/>
              <a:t>Two-year Terms</a:t>
            </a:r>
            <a:endParaRPr lang="en-US" sz="2800" i="1" dirty="0"/>
          </a:p>
        </p:txBody>
      </p:sp>
      <p:sp>
        <p:nvSpPr>
          <p:cNvPr id="7" name="Isosceles Triangle 6"/>
          <p:cNvSpPr/>
          <p:nvPr/>
        </p:nvSpPr>
        <p:spPr>
          <a:xfrm rot="10800000">
            <a:off x="6096000" y="1828799"/>
            <a:ext cx="533400" cy="15240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51058" y="1459468"/>
            <a:ext cx="122328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Nominates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6123214" y="3200399"/>
            <a:ext cx="533400" cy="15240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67400" y="3364468"/>
            <a:ext cx="1042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Confirms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48579"/>
            <a:ext cx="99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V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</a:t>
            </a:r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 flipV="1">
            <a:off x="1447800" y="914400"/>
            <a:ext cx="2819400" cy="242700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1447800" y="3341405"/>
            <a:ext cx="2971800" cy="10218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</p:cNvCxnSpPr>
          <p:nvPr/>
        </p:nvCxnSpPr>
        <p:spPr>
          <a:xfrm>
            <a:off x="1447800" y="3341405"/>
            <a:ext cx="2852057" cy="25723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9188349">
            <a:off x="1574891" y="1597964"/>
            <a:ext cx="2295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Electoral College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089857">
            <a:off x="1840361" y="3414339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State Legislatures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124200" y="2209800"/>
            <a:ext cx="152" cy="113984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120" y="258242"/>
            <a:ext cx="3505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Madisonian</a:t>
            </a:r>
            <a:r>
              <a:rPr lang="en-US" sz="2800" b="1" dirty="0" smtClean="0">
                <a:solidFill>
                  <a:schemeClr val="bg1"/>
                </a:solidFill>
              </a:rPr>
              <a:t> System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14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199" y="468086"/>
            <a:ext cx="821827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Six Core Principles of the Constitution</a:t>
            </a:r>
          </a:p>
          <a:p>
            <a:pPr algn="ctr"/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</a:rPr>
              <a:t>GRANTS OF POWER – DENIALS OF POWER </a:t>
            </a:r>
          </a:p>
          <a:p>
            <a:pPr algn="ctr"/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</a:rPr>
              <a:t>SEPARATED POWERS – SHARED POWERS</a:t>
            </a:r>
            <a:endParaRPr lang="en-US" sz="25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94101"/>
              </p:ext>
            </p:extLst>
          </p:nvPr>
        </p:nvGraphicFramePr>
        <p:xfrm>
          <a:off x="609600" y="2286000"/>
          <a:ext cx="8065878" cy="281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895600"/>
                <a:gridCol w="2884278"/>
              </a:tblGrid>
              <a:tr h="1029694">
                <a:tc>
                  <a:txBody>
                    <a:bodyPr/>
                    <a:lstStyle/>
                    <a:p>
                      <a:r>
                        <a:rPr lang="en-US" dirty="0" smtClean="0"/>
                        <a:t>Constitutional Principle: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Examples from the    US Constitution: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Grant? Denial? Separated? Shared?</a:t>
                      </a:r>
                      <a:endParaRPr lang="en-US" dirty="0"/>
                    </a:p>
                  </a:txBody>
                  <a:tcPr/>
                </a:tc>
              </a:tr>
              <a:tr h="596569">
                <a:tc>
                  <a:txBody>
                    <a:bodyPr/>
                    <a:lstStyle/>
                    <a:p>
                      <a:r>
                        <a:rPr lang="en-US" dirty="0" smtClean="0"/>
                        <a:t>Popular Sovereignty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6569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r>
                        <a:rPr lang="en-US" baseline="0" dirty="0" smtClean="0"/>
                        <a:t>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6569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Federalism…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4511908" y="5410200"/>
            <a:ext cx="2650891" cy="1143000"/>
          </a:xfrm>
          <a:prstGeom prst="wedgeRectCallout">
            <a:avLst>
              <a:gd name="adj1" fmla="val 57805"/>
              <a:gd name="adj2" fmla="val -125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You will NOT fill in all of the boxes.  Only the ones that apply to each principle!</a:t>
            </a:r>
            <a:endParaRPr lang="en-US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295400" y="5410200"/>
            <a:ext cx="2590800" cy="1143000"/>
          </a:xfrm>
          <a:prstGeom prst="wedgeRoundRectCallout">
            <a:avLst>
              <a:gd name="adj1" fmla="val 66882"/>
              <a:gd name="adj2" fmla="val -1255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State the example, but also its location [article, section, clause]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8744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019" y="4384904"/>
            <a:ext cx="2334181" cy="2092096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81000" y="457200"/>
            <a:ext cx="83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 Revolution 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REEVALUATE: </a:t>
            </a:r>
            <a:r>
              <a:rPr lang="en-US" sz="4800" dirty="0" smtClean="0">
                <a:solidFill>
                  <a:schemeClr val="bg1"/>
                </a:solidFill>
              </a:rPr>
              <a:t>If the Revolutionary War was not the “real revolution”, what was?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70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chemeClr val="accent1"/>
                </a:solidFill>
              </a:rPr>
              <a:t>Where are these principles, opinions, sentiments  and affections of the people found?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6934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Political Culture</a:t>
            </a:r>
            <a:r>
              <a:rPr lang="en-US" sz="2800" dirty="0">
                <a:solidFill>
                  <a:schemeClr val="accent1"/>
                </a:solidFill>
              </a:rPr>
              <a:t>: </a:t>
            </a:r>
            <a:r>
              <a:rPr lang="en-US" sz="2800" i="1" dirty="0">
                <a:solidFill>
                  <a:schemeClr val="bg1"/>
                </a:solidFill>
              </a:rPr>
              <a:t>a distinctive and patterned way of </a:t>
            </a:r>
            <a:r>
              <a:rPr lang="en-US" sz="2800" i="1" dirty="0" smtClean="0">
                <a:solidFill>
                  <a:schemeClr val="bg1"/>
                </a:solidFill>
              </a:rPr>
              <a:t>thinking </a:t>
            </a:r>
            <a:r>
              <a:rPr lang="en-US" sz="2800" i="1" dirty="0">
                <a:solidFill>
                  <a:schemeClr val="bg1"/>
                </a:solidFill>
              </a:rPr>
              <a:t>about how political AND economic life OUGHT </a:t>
            </a:r>
            <a:r>
              <a:rPr lang="en-US" sz="2800" i="1" dirty="0" smtClean="0">
                <a:solidFill>
                  <a:schemeClr val="bg1"/>
                </a:solidFill>
              </a:rPr>
              <a:t>to </a:t>
            </a:r>
            <a:r>
              <a:rPr lang="en-US" sz="2800" i="1" dirty="0">
                <a:solidFill>
                  <a:schemeClr val="bg1"/>
                </a:solidFill>
              </a:rPr>
              <a:t>be carried out. People’s </a:t>
            </a:r>
            <a:r>
              <a:rPr lang="en-US" sz="2800" b="1" i="1" dirty="0">
                <a:solidFill>
                  <a:schemeClr val="accent1"/>
                </a:solidFill>
              </a:rPr>
              <a:t>FUNDAMENTAL</a:t>
            </a:r>
            <a:r>
              <a:rPr lang="en-US" sz="2800" i="1" dirty="0">
                <a:solidFill>
                  <a:schemeClr val="bg1"/>
                </a:solidFill>
              </a:rPr>
              <a:t> assumptions </a:t>
            </a:r>
            <a:r>
              <a:rPr lang="en-US" sz="2800" i="1" dirty="0" smtClean="0">
                <a:solidFill>
                  <a:schemeClr val="bg1"/>
                </a:solidFill>
              </a:rPr>
              <a:t>about </a:t>
            </a:r>
            <a:r>
              <a:rPr lang="en-US" sz="2800" i="1" dirty="0">
                <a:solidFill>
                  <a:schemeClr val="bg1"/>
                </a:solidFill>
              </a:rPr>
              <a:t>how the political process SHOULD operate.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Elbow Connector 6"/>
          <p:cNvCxnSpPr/>
          <p:nvPr/>
        </p:nvCxnSpPr>
        <p:spPr>
          <a:xfrm rot="16200000" flipH="1">
            <a:off x="3733800" y="2209800"/>
            <a:ext cx="1219200" cy="762000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27938" y="3200401"/>
            <a:ext cx="6635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Within our American 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political culture</a:t>
            </a:r>
            <a:r>
              <a:rPr lang="en-US" sz="2800" b="1" dirty="0" smtClean="0">
                <a:solidFill>
                  <a:schemeClr val="bg1"/>
                </a:solidFill>
              </a:rPr>
              <a:t>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69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019" y="4384904"/>
            <a:ext cx="2334181" cy="2092096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95300" y="457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 Revolution 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02408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“The </a:t>
            </a:r>
            <a:r>
              <a:rPr lang="en-US" sz="3200" b="1" i="1" dirty="0">
                <a:solidFill>
                  <a:schemeClr val="bg1"/>
                </a:solidFill>
                <a:latin typeface="+mj-lt"/>
              </a:rPr>
              <a:t>Revolution was in the minds and hearts of the people . . . . This radical change in the principles, opinions, sentiments, and affections of the people was the real American 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Revolution.“</a:t>
            </a:r>
          </a:p>
          <a:p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- John Adams, 1818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3244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karenswhimsy.com/public-domain-images/tree-silhouettes/images/tree-silhouettes-4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37" b="99107" l="2000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657"/>
            <a:ext cx="5892518" cy="660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629" y="30361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Elements of the American View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21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LIBERTY:  Free to do as your please as long as you do not hurt anyone else. 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95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karenswhimsy.com/public-domain-images/tree-silhouettes/images/tree-silhouettes-4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37" b="99107" l="2000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657"/>
            <a:ext cx="5892518" cy="660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0" y="121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LIBERTY</a:t>
            </a:r>
            <a:r>
              <a:rPr lang="en-US" sz="2400" b="1" dirty="0" smtClean="0">
                <a:solidFill>
                  <a:schemeClr val="bg1"/>
                </a:solidFill>
              </a:rPr>
              <a:t>:  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 to do as your please as long as you do not hurt anyone else.  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3478" y="2002971"/>
            <a:ext cx="4964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EQUALITY: Equal vote, equal chance to participate,  equal opportunity to succeed.  Not equality of results.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29" y="30361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Elements of the American 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93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karenswhimsy.com/public-domain-images/tree-silhouettes/images/tree-silhouettes-4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37" b="99107" l="2000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657"/>
            <a:ext cx="5892518" cy="660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0" y="121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LIBERTY</a:t>
            </a:r>
            <a:r>
              <a:rPr lang="en-US" sz="2400" b="1" dirty="0" smtClean="0">
                <a:solidFill>
                  <a:schemeClr val="bg1"/>
                </a:solidFill>
              </a:rPr>
              <a:t>:  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 to do as your please as long as you do not hurt anyone else.  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3478" y="2002971"/>
            <a:ext cx="4964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EQUALITY: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vote, equal chance to participate,  equal opportunity to succeed.  Not equality of results.  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227971"/>
            <a:ext cx="647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DEMOCRACY: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officials ought to be responsible to the people.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629" y="30361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Elements of the American 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31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karenswhimsy.com/public-domain-images/tree-silhouettes/images/tree-silhouettes-4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37" b="99107" l="2000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657"/>
            <a:ext cx="5892518" cy="660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629" y="303611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Elements of our American 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21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LIBERTY</a:t>
            </a:r>
            <a:r>
              <a:rPr lang="en-US" sz="2400" b="1" dirty="0" smtClean="0">
                <a:solidFill>
                  <a:schemeClr val="bg1"/>
                </a:solidFill>
              </a:rPr>
              <a:t>:  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 to do as your please as long as you do not hurt anyone else.  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3478" y="2002971"/>
            <a:ext cx="4964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EQUALITY: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vote, equal chance to participate,  equal opportunity to succeed.  Not equality of results.  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227971"/>
            <a:ext cx="647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DEMOCRACY: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officials ought to be responsible to the people.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886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4070866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CIVIC DUTY: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community affairs seriously, help out/give when you can.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573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karenswhimsy.com/public-domain-images/tree-silhouettes/images/tree-silhouettes-4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37" b="99107" l="2000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657"/>
            <a:ext cx="5892518" cy="660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629" y="303611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Elements of our American 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21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LIBERTY</a:t>
            </a:r>
            <a:r>
              <a:rPr lang="en-US" sz="2400" b="1" dirty="0" smtClean="0">
                <a:solidFill>
                  <a:schemeClr val="bg1"/>
                </a:solidFill>
              </a:rPr>
              <a:t>:  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 to do as your please as long as you do not hurt anyone else.  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3478" y="2002971"/>
            <a:ext cx="4964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EQUALITY: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vote, equal chance to participate,  equal opportunity to succeed.  Not equality of results.  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227971"/>
            <a:ext cx="647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DEMOCRACY: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officials ought to be responsible to the people.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886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4070866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CIVIC DUTY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Take community affairs seriously, help out/give when you can.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4864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INDIVIDUAL RESPONSIBILITY: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 are responsible for their own actions &amp; well-being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6477000"/>
            <a:ext cx="2960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Adapted from Wilson/</a:t>
            </a:r>
            <a:r>
              <a:rPr lang="en-US" sz="1600" dirty="0" err="1" smtClean="0">
                <a:solidFill>
                  <a:schemeClr val="bg1"/>
                </a:solidFill>
              </a:rPr>
              <a:t>Dilulio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1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karenswhimsy.com/public-domain-images/tree-silhouettes/images/tree-silhouettes-4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37" b="99107" l="2000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657"/>
            <a:ext cx="5892518" cy="660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628" y="303611"/>
            <a:ext cx="8784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What </a:t>
            </a:r>
            <a:r>
              <a:rPr lang="en-US" sz="3200" b="1" u="sng" dirty="0" smtClean="0">
                <a:solidFill>
                  <a:schemeClr val="bg1"/>
                </a:solidFill>
              </a:rPr>
              <a:t>historical events </a:t>
            </a:r>
            <a:r>
              <a:rPr lang="en-US" sz="3200" b="1" dirty="0" smtClean="0">
                <a:solidFill>
                  <a:schemeClr val="bg1"/>
                </a:solidFill>
              </a:rPr>
              <a:t>influenced our beliefs of…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2192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LIBERTY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0659" y="1828800"/>
            <a:ext cx="4964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EQUALITY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227971"/>
            <a:ext cx="6477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DEMOCRACY</a:t>
            </a: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886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5171" y="3686145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CIVIC DUTY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312229"/>
            <a:ext cx="69597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INDIVIDUAL RESPONSIBILITY?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029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and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70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chemeClr val="accent1"/>
                </a:solidFill>
              </a:rPr>
              <a:t>What is your very first political memory?  Write it down on your notecard.</a:t>
            </a:r>
            <a:endParaRPr lang="en-US" b="1" i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34000"/>
            <a:ext cx="1360279" cy="1219200"/>
          </a:xfrm>
          <a:prstGeom prst="rect">
            <a:avLst/>
          </a:prstGeom>
          <a:effectLst>
            <a:outerShdw blurRad="254000" dist="38100" dir="2700000" sx="109000" sy="109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Elbow Connector 6"/>
          <p:cNvCxnSpPr/>
          <p:nvPr/>
        </p:nvCxnSpPr>
        <p:spPr>
          <a:xfrm rot="16200000" flipH="1">
            <a:off x="3429000" y="2188029"/>
            <a:ext cx="1219200" cy="762000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00200" y="3265944"/>
            <a:ext cx="66350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Share with a partner.  How does your memory relate to the elements of political culture? (Even if your memory is from outside the U.S.)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56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905</Words>
  <Application>Microsoft Office PowerPoint</Application>
  <PresentationFormat>On-screen Show (4:3)</PresentationFormat>
  <Paragraphs>177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CorelDRAW</vt:lpstr>
      <vt:lpstr>PowerPoint Presentation</vt:lpstr>
      <vt:lpstr>Where are these principles, opinions, sentiments  and affections of the people found?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your very first political memory?  Write it down on your notecard.</vt:lpstr>
      <vt:lpstr>The Power of Ideas: John Locke Read and Retell with a partner</vt:lpstr>
      <vt:lpstr>The Power of Ideas: John Locke</vt:lpstr>
      <vt:lpstr>PowerPoint Presentation</vt:lpstr>
      <vt:lpstr>PowerPoint Presentation</vt:lpstr>
      <vt:lpstr>PowerPoint Presentation</vt:lpstr>
      <vt:lpstr>Who were the delegates to the Constitutional Convention?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Fuhrer</dc:creator>
  <cp:lastModifiedBy>Tech Services</cp:lastModifiedBy>
  <cp:revision>43</cp:revision>
  <dcterms:created xsi:type="dcterms:W3CDTF">2012-09-03T00:32:33Z</dcterms:created>
  <dcterms:modified xsi:type="dcterms:W3CDTF">2013-09-04T16:37:24Z</dcterms:modified>
</cp:coreProperties>
</file>