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6" r:id="rId3"/>
    <p:sldId id="302" r:id="rId4"/>
    <p:sldId id="315" r:id="rId5"/>
    <p:sldId id="313" r:id="rId6"/>
    <p:sldId id="316" r:id="rId7"/>
    <p:sldId id="301" r:id="rId8"/>
    <p:sldId id="304" r:id="rId9"/>
    <p:sldId id="303" r:id="rId10"/>
    <p:sldId id="318" r:id="rId11"/>
    <p:sldId id="300" r:id="rId12"/>
    <p:sldId id="319" r:id="rId13"/>
    <p:sldId id="320" r:id="rId14"/>
    <p:sldId id="305" r:id="rId15"/>
    <p:sldId id="299" r:id="rId16"/>
    <p:sldId id="308" r:id="rId17"/>
    <p:sldId id="309" r:id="rId18"/>
    <p:sldId id="295" r:id="rId19"/>
    <p:sldId id="311" r:id="rId20"/>
    <p:sldId id="312" r:id="rId21"/>
    <p:sldId id="326" r:id="rId22"/>
    <p:sldId id="263" r:id="rId23"/>
    <p:sldId id="327" r:id="rId24"/>
    <p:sldId id="294" r:id="rId25"/>
    <p:sldId id="286" r:id="rId26"/>
    <p:sldId id="298" r:id="rId27"/>
    <p:sldId id="287" r:id="rId28"/>
    <p:sldId id="291" r:id="rId29"/>
    <p:sldId id="307" r:id="rId30"/>
    <p:sldId id="296" r:id="rId31"/>
    <p:sldId id="322" r:id="rId32"/>
    <p:sldId id="323" r:id="rId33"/>
    <p:sldId id="325" r:id="rId34"/>
    <p:sldId id="328" r:id="rId35"/>
  </p:sldIdLst>
  <p:sldSz cx="9144000" cy="6858000" type="screen4x3"/>
  <p:notesSz cx="7053263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0066"/>
    <a:srgbClr val="FF3300"/>
    <a:srgbClr val="FFFF99"/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9112" autoAdjust="0"/>
  </p:normalViewPr>
  <p:slideViewPr>
    <p:cSldViewPr>
      <p:cViewPr>
        <p:scale>
          <a:sx n="90" d="100"/>
          <a:sy n="90" d="100"/>
        </p:scale>
        <p:origin x="-11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t" anchorCtr="0" compatLnSpc="1">
            <a:prstTxWarp prst="textNoShape">
              <a:avLst/>
            </a:prstTxWarp>
          </a:bodyPr>
          <a:lstStyle>
            <a:lvl1pPr defTabSz="95202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305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t" anchorCtr="0" compatLnSpc="1">
            <a:prstTxWarp prst="textNoShape">
              <a:avLst/>
            </a:prstTxWarp>
          </a:bodyPr>
          <a:lstStyle>
            <a:lvl1pPr algn="r" defTabSz="95202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5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b" anchorCtr="0" compatLnSpc="1">
            <a:prstTxWarp prst="textNoShape">
              <a:avLst/>
            </a:prstTxWarp>
          </a:bodyPr>
          <a:lstStyle>
            <a:lvl1pPr defTabSz="95202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902700"/>
            <a:ext cx="305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b" anchorCtr="0" compatLnSpc="1">
            <a:prstTxWarp prst="textNoShape">
              <a:avLst/>
            </a:prstTxWarp>
          </a:bodyPr>
          <a:lstStyle>
            <a:lvl1pPr algn="r" defTabSz="95202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F61D17C-11AF-4F05-9F68-0671FA42A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t" anchorCtr="0" compatLnSpc="1">
            <a:prstTxWarp prst="textNoShape">
              <a:avLst/>
            </a:prstTxWarp>
          </a:bodyPr>
          <a:lstStyle>
            <a:lvl1pPr defTabSz="95202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t" anchorCtr="0" compatLnSpc="1">
            <a:prstTxWarp prst="textNoShape">
              <a:avLst/>
            </a:prstTxWarp>
          </a:bodyPr>
          <a:lstStyle>
            <a:lvl1pPr algn="r" defTabSz="95202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3263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4452938"/>
            <a:ext cx="517048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5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b" anchorCtr="0" compatLnSpc="1">
            <a:prstTxWarp prst="textNoShape">
              <a:avLst/>
            </a:prstTxWarp>
          </a:bodyPr>
          <a:lstStyle>
            <a:lvl1pPr defTabSz="95202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902700"/>
            <a:ext cx="305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b" anchorCtr="0" compatLnSpc="1">
            <a:prstTxWarp prst="textNoShape">
              <a:avLst/>
            </a:prstTxWarp>
          </a:bodyPr>
          <a:lstStyle>
            <a:lvl1pPr algn="r" defTabSz="95202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103E37E-0006-4E9D-AD6B-C3456D67D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2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999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Taiwan_independence" TargetMode="External"/><Relationship Id="rId4" Type="http://schemas.openxmlformats.org/officeDocument/2006/relationships/hyperlink" Target="http://en.wikipedia.org/wiki/Lee_Teng-hui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3E37E-0006-4E9D-AD6B-C3456D67D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3E37E-0006-4E9D-AD6B-C3456D67D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150FD42F-5F54-4627-9B11-54DEDC9BB757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150FD42F-5F54-4627-9B11-54DEDC9BB757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8998241A-BC93-4A6D-908D-78156C7AAA2D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In </a:t>
            </a:r>
            <a:r>
              <a:rPr lang="en-US" smtClean="0">
                <a:hlinkClick r:id="rId3" tooltip="1999"/>
              </a:rPr>
              <a:t>1999</a:t>
            </a:r>
            <a:r>
              <a:rPr lang="en-US" smtClean="0"/>
              <a:t>, President </a:t>
            </a:r>
            <a:r>
              <a:rPr lang="en-US" smtClean="0">
                <a:hlinkClick r:id="rId4" tooltip="Lee Teng-hui"/>
              </a:rPr>
              <a:t>Lee Teng-hui</a:t>
            </a:r>
            <a:r>
              <a:rPr lang="en-US" smtClean="0"/>
              <a:t> proposed a two-states theory (or a special state-to-state relations theory) in which both the ROC and PRC would be considered separate states with a special diplomatic, cultural and historic relationship, and gained immense support within Taiwan. This however drew an angry reaction from the PRC who believed that Lee was covertly supporting </a:t>
            </a:r>
            <a:r>
              <a:rPr lang="en-US" smtClean="0">
                <a:hlinkClick r:id="rId5" tooltip="Taiwan independence"/>
              </a:rPr>
              <a:t>Taiwan independence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E5F1-6DF8-4852-8B31-FA9F662CD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803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76D6-33E8-4442-A11E-ED31A8615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63527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C3C2-36CE-469E-8751-47E5673BE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2391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EC50-916C-45C1-916B-B31345AF3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383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3A089-1058-4579-9827-57C3AFCFC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8327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9C93-3B9C-4051-8CBD-8B8E165CD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7132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1712-C944-4A13-926A-2C17F19FD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8683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2351A-62DF-4C79-B27D-49ED4DDC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8481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79767-331D-4052-97C6-6A40EFC9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7928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73762-B409-4F48-9693-D0B98AE9E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50528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0004-E931-4128-92FD-4E66298B1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0971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17F48AF-CF3F-4719-9A6D-DB9180376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wto+and+china&amp;source=images&amp;cd=&amp;cad=rja&amp;docid=TYBtVE6LMnJdLM&amp;tbnid=0Xn5iKod_Cl_xM:&amp;ved=0CAUQjRw&amp;url=http://www.artvalue.com/auctionresult--wang-guangyi-1957-china-great-criticism-wto-2603741.htm&amp;ei=J3wtUfTfNoPD2QXlnoCADw&amp;bvm=bv.42965579,d.b2I&amp;psig=AFQjCNEZwtAdU9arbIA6nlO3cFy0hSCOag&amp;ust=136202179171122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ode/2154811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a/a1/China_ethnolinguistic_83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com/url?sa=i&amp;source=images&amp;cd=&amp;cad=rja&amp;docid=qTToMp_niKlXSM&amp;tbnid=o5OD3-A9C27KHM:&amp;ved=0CAgQjRwwAA&amp;url=http://kasamaproject.org/news-analysis/331-63tibet-it-is-right-to-rebel&amp;ei=OMQzUdXGIcO_rQG2poDIDA&amp;psig=AFQjCNEVO59VdmmA55zgeTGkuWEd29b0fQ&amp;ust=136243346462817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&amp;esrc=s&amp;frm=1&amp;source=images&amp;cd=&amp;cad=rja&amp;docid=swBd09YJVhRvzM&amp;tbnid=hz7GAWSJvDuYjM:&amp;ved=0CAUQjRw&amp;url=http://www.demotix.com/photo/486768/moscow-theatre-hostage-crisis-remembered-moscow&amp;ei=9ckzUf_SJ86J2AW0roDYCA&amp;bvm=bv.43148975,d.aWM&amp;psig=AFQjCNHCRnmYgXrnaPXSUne8bnHBKhxT9Q&amp;ust=136243484173442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youtube.com/watch?v=b34GCpCS7Ds&amp;feature=related" TargetMode="Externa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.news.yahoo.com/news?g=events/wl/031904taiwanelection&amp;a=&amp;tmpl=sl&amp;ns=&amp;l=1&amp;e=10&amp;a=0&amp;printer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hyperlink" Target="http://www.google.com/url?sa=i&amp;rct=j&amp;q=&amp;esrc=s&amp;frm=1&amp;source=images&amp;cd=&amp;cad=rja&amp;docid=MxLBZ0CRsusBDM&amp;tbnid=VHd0mVAOpq3XTM:&amp;ved=0CAUQjRw&amp;url=http://www.inflagrantecollecto.info/time.html&amp;ei=TtIzUf_REYTg2QXV5IGQCg&amp;bvm=bv.43148975,d.b2I&amp;psig=AFQjCNGPuQIKzpgczpgIeBD6KYgF0JJkQg&amp;ust=1362437058834833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a/a1/China_ethnolinguistic_8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frm=1&amp;source=images&amp;cd=&amp;cad=rja&amp;docid=pbIg7jfQ2NtrVM&amp;tbnid=eJXeeBWA1BdmeM:&amp;ved=0CAUQjRw&amp;url=http://www.yangtze-river-cruises.com/three-gorges.html&amp;ei=sr8zUd-nHefO2gWF0YCQCQ&amp;bvm=bv.43148975,d.b2I&amp;psig=AFQjCNE02tqtjFYW80E2SelkqupcA8ECKw&amp;ust=1362432303880613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ssia+capital+flight&amp;source=images&amp;cd=&amp;cad=rja&amp;docid=IVNU1BPBPm1ZKM&amp;tbnid=v8RDARBFQoivCM:&amp;ved=0CAUQjRw&amp;url=http://blogs.ft.com/beyond-brics/2011/11/02/russian-capital-flight-bad-now-worse-to-come/&amp;ei=DXEtUeSPFJDy2gXAxoDACQ&amp;bvm=bv.42965579,d.b2I&amp;psig=AFQjCNEm_tqT6VAHAJ41Fi6V7P82SV0FQQ&amp;ust=136201884673195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3681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310063"/>
            <a:ext cx="2266950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Russia</a:t>
            </a:r>
            <a:endParaRPr lang="en-US" sz="6000" b="1" dirty="0">
              <a:solidFill>
                <a:schemeClr val="bg1"/>
              </a:solidFill>
              <a:latin typeface="Tw Cen MT" pitchFamily="34" charset="0"/>
            </a:endParaRPr>
          </a:p>
          <a:p>
            <a:pPr>
              <a:defRPr/>
            </a:pPr>
            <a:r>
              <a:rPr lang="en-US" sz="6000" b="1" dirty="0">
                <a:solidFill>
                  <a:srgbClr val="FF3300"/>
                </a:solidFill>
                <a:latin typeface="Tw Cen MT" pitchFamily="34" charset="0"/>
              </a:rPr>
              <a:t>China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191000" y="7620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6500" dirty="0">
                <a:solidFill>
                  <a:schemeClr val="bg1"/>
                </a:solidFill>
                <a:latin typeface="Tw Cen MT" pitchFamily="34" charset="0"/>
              </a:rPr>
              <a:t>COMPARING</a:t>
            </a:r>
            <a:r>
              <a:rPr lang="en-US" sz="4500" dirty="0">
                <a:solidFill>
                  <a:schemeClr val="bg1"/>
                </a:solidFill>
                <a:latin typeface="Tw Cen MT" pitchFamily="34" charset="0"/>
              </a:rPr>
              <a:t> </a:t>
            </a:r>
          </a:p>
          <a:p>
            <a:pPr algn="r">
              <a:defRPr/>
            </a:pPr>
            <a:r>
              <a:rPr lang="en-US" sz="57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CONFLICT</a:t>
            </a:r>
          </a:p>
          <a:p>
            <a:pPr algn="ctr">
              <a:defRPr/>
            </a:pPr>
            <a:endParaRPr lang="en-US" sz="5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3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Economy</a:t>
            </a: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4" name="Picture 2" descr="http://www.dailymaverick.co.za/images/resized_images/706x410q703e46dc6003fcbfc5d79a789d128f7f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06513"/>
            <a:ext cx="419880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419" y="1752600"/>
            <a:ext cx="487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w Cen MT" pitchFamily="34" charset="0"/>
              </a:rPr>
              <a:t>Under Putin</a:t>
            </a:r>
          </a:p>
          <a:p>
            <a:endParaRPr lang="en-US" sz="4000" dirty="0" smtClean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w Cen MT" pitchFamily="34" charset="0"/>
              </a:rPr>
              <a:t>Moscow has the world’s largest number of billionaires…</a:t>
            </a:r>
          </a:p>
          <a:p>
            <a:endParaRPr lang="en-US" sz="4000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3340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w Cen MT" pitchFamily="34" charset="0"/>
              </a:rPr>
              <a:t>t</a:t>
            </a:r>
            <a:r>
              <a:rPr lang="en-US" sz="4000" dirty="0" smtClean="0">
                <a:solidFill>
                  <a:schemeClr val="bg1"/>
                </a:solidFill>
                <a:latin typeface="Tw Cen MT" pitchFamily="34" charset="0"/>
              </a:rPr>
              <a:t>he Governor of Siberia lives in the UK… </a:t>
            </a:r>
            <a:endParaRPr lang="en-US" sz="40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431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</a:t>
            </a:r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Economy in China</a:t>
            </a:r>
            <a:endParaRPr lang="en-US" sz="4000" b="1" dirty="0">
              <a:solidFill>
                <a:srgbClr val="FF0000"/>
              </a:solidFill>
              <a:latin typeface="Tw Cen MT" pitchFamily="34" charset="0"/>
            </a:endParaRP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070" y="4724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“Is does not matter if the cat is black or white, as long as it catches mice!” – Deng Xiaoping (1961)</a:t>
            </a:r>
            <a:endParaRPr lang="en-US" sz="28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570" y="10668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In the 1970’s the </a:t>
            </a:r>
            <a:r>
              <a:rPr lang="en-US" sz="2800" dirty="0" smtClean="0">
                <a:solidFill>
                  <a:srgbClr val="FFC000"/>
                </a:solidFill>
                <a:latin typeface="Tw Cen MT" pitchFamily="34" charset="0"/>
              </a:rPr>
              <a:t>private sector </a:t>
            </a: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was almost non-existent</a:t>
            </a:r>
          </a:p>
          <a:p>
            <a:endParaRPr lang="en-US" sz="2800" dirty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Today the true numbers are hard to know,  somewhere </a:t>
            </a:r>
            <a:r>
              <a:rPr lang="en-US" sz="2800" dirty="0" err="1" smtClean="0">
                <a:solidFill>
                  <a:schemeClr val="bg1"/>
                </a:solidFill>
                <a:latin typeface="Tw Cen MT" pitchFamily="34" charset="0"/>
              </a:rPr>
              <a:t>bt.</a:t>
            </a: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w Cen MT" pitchFamily="34" charset="0"/>
              </a:rPr>
              <a:t>30% - 70% of GDP is run by the “private sector”</a:t>
            </a:r>
          </a:p>
          <a:p>
            <a:endParaRPr lang="en-US" sz="2800" dirty="0">
              <a:solidFill>
                <a:srgbClr val="FFC000"/>
              </a:solidFill>
              <a:latin typeface="Tw Cen MT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Deng Xiaoping learned that only a dynamic, growing economy would keep the </a:t>
            </a:r>
            <a:r>
              <a:rPr lang="en-US" sz="2800" b="1" dirty="0" smtClean="0">
                <a:solidFill>
                  <a:srgbClr val="FF0000"/>
                </a:solidFill>
                <a:latin typeface="Tw Cen MT" pitchFamily="34" charset="0"/>
              </a:rPr>
              <a:t>CCP</a:t>
            </a: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 in control!</a:t>
            </a:r>
          </a:p>
          <a:p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</a:t>
            </a:r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Economy in China</a:t>
            </a:r>
            <a:endParaRPr lang="en-US" sz="4000" b="1" dirty="0">
              <a:solidFill>
                <a:srgbClr val="FF0000"/>
              </a:solidFill>
              <a:latin typeface="Tw Cen MT" pitchFamily="34" charset="0"/>
            </a:endParaRP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81000" y="1066800"/>
            <a:ext cx="29718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w Cen MT" pitchFamily="34" charset="0"/>
              </a:rPr>
              <a:t>Household Responsibility </a:t>
            </a:r>
            <a:r>
              <a:rPr lang="en-US" sz="3600" dirty="0" smtClean="0">
                <a:solidFill>
                  <a:schemeClr val="bg1"/>
                </a:solidFill>
                <a:latin typeface="Tw Cen MT" pitchFamily="34" charset="0"/>
              </a:rPr>
              <a:t>System (1979)</a:t>
            </a:r>
            <a:endParaRPr lang="en-US" sz="3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/>
            <a:endParaRPr lang="en-US" sz="1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w Cen MT" pitchFamily="34" charset="0"/>
              </a:rPr>
              <a:t>Special Economic Zones</a:t>
            </a:r>
          </a:p>
          <a:p>
            <a:pPr eaLnBrk="1" hangingPunct="1"/>
            <a:endParaRPr lang="en-US" sz="1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w Cen MT" pitchFamily="34" charset="0"/>
              </a:rPr>
              <a:t>TVEs (1984)</a:t>
            </a:r>
            <a:endParaRPr lang="en-US" sz="3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/>
            <a:endParaRPr lang="en-US" sz="1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w Cen MT" pitchFamily="34" charset="0"/>
              </a:rPr>
              <a:t>“One Country, Two Systems”</a:t>
            </a:r>
          </a:p>
          <a:p>
            <a:pPr eaLnBrk="1" hangingPunct="1"/>
            <a:endParaRPr lang="en-US" sz="36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5" name="Picture 4" descr="PR_China-SAR_%26_SEZ-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69390"/>
            <a:ext cx="5334000" cy="4702810"/>
          </a:xfrm>
          <a:prstGeom prst="rect">
            <a:avLst/>
          </a:prstGeom>
        </p:spPr>
      </p:pic>
      <p:pic>
        <p:nvPicPr>
          <p:cNvPr id="1026" name="Picture 2" descr="http://t2.gstatic.com/images?q=tbn:ANd9GcTI41VBdM8rqzTI8qDef04XsKXyP9-bAn3aQ6Qh3rjbu0MvxQmLB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55" y="4191000"/>
            <a:ext cx="617689" cy="9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133600" y="3276600"/>
            <a:ext cx="2819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05400" y="3048000"/>
            <a:ext cx="22098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1979 – 1983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GDP triples!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26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</a:t>
            </a:r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WTO in 2001</a:t>
            </a:r>
            <a:endParaRPr lang="en-US" sz="4000" b="1" dirty="0">
              <a:solidFill>
                <a:srgbClr val="FF0000"/>
              </a:solidFill>
              <a:latin typeface="Tw Cen MT" pitchFamily="34" charset="0"/>
            </a:endParaRP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pic>
        <p:nvPicPr>
          <p:cNvPr id="4098" name="Picture 2" descr="http://www.artvalue.com/photos/auction/0/48/48164/wang-guangyi-1957-china-great-criticism-wto-26037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143000"/>
            <a:ext cx="42767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132367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CCP allows entrepreneurs and capitalists into the party</a:t>
            </a:r>
          </a:p>
          <a:p>
            <a:endParaRPr lang="en-US" sz="2800" dirty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Uneasy, unstable alliance</a:t>
            </a:r>
          </a:p>
          <a:p>
            <a:endParaRPr lang="en-US" sz="2800" dirty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Party cells planted in “private companies” </a:t>
            </a:r>
          </a:p>
          <a:p>
            <a:endParaRPr lang="en-US" sz="2800" dirty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w Cen MT" pitchFamily="34" charset="0"/>
              </a:rPr>
              <a:t>State Owned Enterprises </a:t>
            </a:r>
            <a:endParaRPr lang="en-US" sz="2800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077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Economy</a:t>
            </a: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81087"/>
            <a:ext cx="6643002" cy="541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891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Economy</a:t>
            </a: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78486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w Cen MT" pitchFamily="34" charset="0"/>
              </a:rPr>
              <a:t>WTO Membership</a:t>
            </a:r>
          </a:p>
          <a:p>
            <a:pPr eaLnBrk="1" hangingPunct="1"/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w Cen MT" pitchFamily="34" charset="0"/>
              </a:rPr>
              <a:t>Patron-Client Relationships - “</a:t>
            </a:r>
            <a:r>
              <a:rPr lang="en-US" sz="3600" dirty="0" err="1">
                <a:solidFill>
                  <a:schemeClr val="bg1"/>
                </a:solidFill>
                <a:latin typeface="Tw Cen MT" pitchFamily="34" charset="0"/>
              </a:rPr>
              <a:t>Guanxi</a:t>
            </a:r>
            <a:r>
              <a:rPr lang="en-US" sz="3600" dirty="0">
                <a:solidFill>
                  <a:schemeClr val="bg1"/>
                </a:solidFill>
                <a:latin typeface="Tw Cen MT" pitchFamily="34" charset="0"/>
              </a:rPr>
              <a:t>”</a:t>
            </a:r>
          </a:p>
          <a:p>
            <a:pPr eaLnBrk="1" hangingPunct="1"/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w Cen MT" pitchFamily="34" charset="0"/>
              </a:rPr>
              <a:t>“Iron Rice Bowl” = State Dependent Worker</a:t>
            </a:r>
          </a:p>
          <a:p>
            <a:pPr eaLnBrk="1" hangingPunct="1"/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w Cen MT" pitchFamily="34" charset="0"/>
              </a:rPr>
              <a:t>Unemployment, Inequality </a:t>
            </a:r>
            <a:r>
              <a:rPr lang="en-US" sz="3600" dirty="0">
                <a:solidFill>
                  <a:schemeClr val="bg1"/>
                </a:solidFill>
                <a:latin typeface="Tw Cen MT" pitchFamily="34" charset="0"/>
              </a:rPr>
              <a:t>of </a:t>
            </a:r>
            <a:r>
              <a:rPr lang="en-US" sz="3600" dirty="0" smtClean="0">
                <a:solidFill>
                  <a:schemeClr val="bg1"/>
                </a:solidFill>
                <a:latin typeface="Tw Cen MT" pitchFamily="34" charset="0"/>
              </a:rPr>
              <a:t>Wealth</a:t>
            </a:r>
          </a:p>
          <a:p>
            <a:pPr eaLnBrk="1" hangingPunct="1"/>
            <a:endParaRPr lang="en-US" sz="2000" dirty="0" smtClean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w Cen MT" pitchFamily="34" charset="0"/>
              </a:rPr>
              <a:t>Middle Class, Consumption</a:t>
            </a:r>
            <a:endParaRPr lang="en-US" sz="3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3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/>
            <a:endParaRPr lang="en-US" sz="3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/>
            <a:endParaRPr lang="en-US" sz="36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97838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" y="1219200"/>
            <a:ext cx="6992332" cy="5257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economist.com/sites/default/files/imagecache/full-width/images/print-edition/20120225_CNP00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57905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</a:t>
            </a:r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Migration</a:t>
            </a:r>
            <a:endParaRPr lang="en-US" sz="4000" b="1" dirty="0">
              <a:solidFill>
                <a:srgbClr val="FF0000"/>
              </a:solidFill>
              <a:latin typeface="Tw Cen MT" pitchFamily="34" charset="0"/>
            </a:endParaRP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638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www.economist.com/node/21548111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726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daysiphone.com/wp-content/uploads/2012/02/apple-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4953000" cy="39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enzhen's Foxconn factory finally has removed its anti suicide nets. (File Photo/CF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81" y="2133600"/>
            <a:ext cx="6212072" cy="41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685800"/>
            <a:ext cx="6226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</a:t>
            </a:r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Working Conditions</a:t>
            </a:r>
            <a:endParaRPr lang="en-US" sz="40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6747" y="5813316"/>
            <a:ext cx="196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FOXCONN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129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Social Cleavage:  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Ethnicity in Russia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Tw Cen MT" pitchFamily="34" charset="0"/>
            </a:endParaRP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19200"/>
            <a:ext cx="7715250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882502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w Cen MT" pitchFamily="34" charset="0"/>
              </a:rPr>
              <a:t>100 Ethnic Groups, 200 languages, 11 time zones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age:China ethnolinguistic 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1829"/>
            <a:ext cx="6629400" cy="549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Social Cleavage:  </a:t>
            </a:r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Ethnicity in China</a:t>
            </a:r>
            <a:endParaRPr lang="en-US" sz="4000" b="1" dirty="0">
              <a:solidFill>
                <a:srgbClr val="FF0000"/>
              </a:solidFill>
              <a:latin typeface="Tw Cen MT" pitchFamily="34" charset="0"/>
            </a:endParaRP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769567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CC"/>
                </a:solidFill>
                <a:latin typeface="Tw Cen MT" pitchFamily="34" charset="0"/>
              </a:rPr>
              <a:t>92% Han Chinese, 8% other minorities (55 groups)  </a:t>
            </a:r>
            <a:endParaRPr lang="en-US" dirty="0">
              <a:solidFill>
                <a:srgbClr val="FF99CC"/>
              </a:solidFill>
              <a:latin typeface="Tw Cen MT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675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57704" cy="2971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0" y="1"/>
            <a:ext cx="424433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124200"/>
            <a:ext cx="88011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What are the internal and external </a:t>
            </a:r>
            <a:r>
              <a:rPr lang="en-US" sz="3600" b="1" dirty="0" smtClean="0">
                <a:solidFill>
                  <a:srgbClr val="FF0000"/>
                </a:solidFill>
                <a:latin typeface="Tw Cen MT" pitchFamily="34" charset="0"/>
              </a:rPr>
              <a:t>sources of conflict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for each government?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How does government attempt to resolve conflict?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How are the conflicts related to </a:t>
            </a:r>
            <a:r>
              <a:rPr lang="en-US" sz="3600" b="1" dirty="0" smtClean="0">
                <a:solidFill>
                  <a:srgbClr val="FF0000"/>
                </a:solidFill>
                <a:latin typeface="Tw Cen MT" pitchFamily="34" charset="0"/>
              </a:rPr>
              <a:t>social cleavages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?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79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mapsworld.com/image/world/world_political_ma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08558" cy="68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200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keely.files.wordpress.com/2007/12/tibet_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733800" cy="353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33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Social Cleavage:  </a:t>
            </a:r>
            <a:r>
              <a:rPr lang="en-US" sz="3600" b="1" dirty="0" smtClean="0">
                <a:solidFill>
                  <a:srgbClr val="FF0000"/>
                </a:solidFill>
                <a:latin typeface="Tw Cen MT" pitchFamily="34" charset="0"/>
              </a:rPr>
              <a:t>Tibet </a:t>
            </a:r>
            <a:endParaRPr lang="en-US" sz="3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600200"/>
            <a:ext cx="441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“autonomous region”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CCP has moved Han Chinese into Tibet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Police carry automatic rifles</a:t>
            </a:r>
          </a:p>
          <a:p>
            <a:endParaRPr lang="en-US" sz="3200" dirty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5" name="Content Placeholder 3" descr="tibet monk self-imola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343400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2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219200"/>
            <a:ext cx="57308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16002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Chechnya</a:t>
            </a: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19200"/>
            <a:ext cx="251460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" pitchFamily="34" charset="0"/>
              </a:rPr>
              <a:t>War</a:t>
            </a: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w Cen MT" pitchFamily="34" charset="0"/>
              </a:rPr>
              <a:t>: “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w Cen MT" pitchFamily="34" charset="0"/>
              </a:rPr>
              <a:t>Hard Power”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" pitchFamily="34" charset="0"/>
              </a:rPr>
              <a:t>1994-1996</a:t>
            </a:r>
          </a:p>
          <a:p>
            <a:pPr>
              <a:defRPr/>
            </a:pP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" pitchFamily="34" charset="0"/>
              </a:rPr>
              <a:t>1999-2005</a:t>
            </a:r>
          </a:p>
          <a:p>
            <a:pPr>
              <a:defRPr/>
            </a:pP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" pitchFamily="34" charset="0"/>
              </a:rPr>
              <a:t>2009: Russia Declares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" pitchFamily="34" charset="0"/>
              </a:rPr>
              <a:t>Victory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809" y="345058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w Cen MT" pitchFamily="34" charset="0"/>
              </a:rPr>
              <a:t>Putin needs a war!</a:t>
            </a:r>
            <a:endParaRPr lang="en-US" i="1" dirty="0">
              <a:solidFill>
                <a:schemeClr val="accent6">
                  <a:lumMod val="60000"/>
                  <a:lumOff val="40000"/>
                </a:schemeClr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73737"/>
            <a:ext cx="16002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Chechnya and Terrorism 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Tw Cen MT" pitchFamily="34" charset="0"/>
            </a:endParaRP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06512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Tw Cen MT" pitchFamily="34" charset="0"/>
              </a:rPr>
              <a:t>Most recent data</a:t>
            </a:r>
          </a:p>
          <a:p>
            <a:endParaRPr lang="en-US" sz="3200" dirty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2008 – 576 attacks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2009 – 786 attacks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2010 – 779 attacks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2011 – 365 attacks</a:t>
            </a:r>
          </a:p>
          <a:p>
            <a:endParaRPr lang="en-US" sz="3200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Now rebuilding Grozny, no press allowed in</a:t>
            </a:r>
            <a:endParaRPr lang="en-US" sz="32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4100" name="Picture 4" descr="http://static1.demotix.com/sites/default/files/imagecache/a_scale_large/400-8/photos/1288103268-the-moscow-theatre-hostage-crisis-remembered--moscow_48676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47" y="1143000"/>
            <a:ext cx="39624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6447" y="4191000"/>
            <a:ext cx="406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Moscow Theater Seize (2002) 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117 civilians died from the gas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247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Chechnya    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/>
            </a:r>
            <a:b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</a:br>
            <a:r>
              <a:rPr lang="en-US" sz="3500" dirty="0" smtClean="0">
                <a:solidFill>
                  <a:schemeClr val="bg1"/>
                </a:solidFill>
                <a:latin typeface="Tw Cen MT" pitchFamily="34" charset="0"/>
              </a:rPr>
              <a:t>2004 </a:t>
            </a:r>
            <a:r>
              <a:rPr lang="en-US" sz="3500" dirty="0" err="1" smtClean="0">
                <a:solidFill>
                  <a:schemeClr val="bg1"/>
                </a:solidFill>
                <a:latin typeface="Tw Cen MT" pitchFamily="34" charset="0"/>
              </a:rPr>
              <a:t>Beslan</a:t>
            </a:r>
            <a:r>
              <a:rPr lang="en-US" sz="3500" dirty="0" smtClean="0">
                <a:solidFill>
                  <a:schemeClr val="bg1"/>
                </a:solidFill>
                <a:latin typeface="Tw Cen MT" pitchFamily="34" charset="0"/>
              </a:rPr>
              <a:t> School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90875" y="24225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8196" name="Picture 5" descr="russiagi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8450"/>
            <a:ext cx="3200400" cy="244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6704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305175" y="26289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8199" name="Picture 12" descr="Image:Beslan School Terror - terrorist 4 - Sept 1, 2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66875"/>
            <a:ext cx="3905250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Movie 1">
            <a:hlinkClick r:id="rId5" highlightClick="1"/>
          </p:cNvPr>
          <p:cNvSpPr/>
          <p:nvPr/>
        </p:nvSpPr>
        <p:spPr>
          <a:xfrm>
            <a:off x="8218695" y="152400"/>
            <a:ext cx="762000" cy="609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349" y="632236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344 died (186 children)</a:t>
            </a:r>
            <a:endParaRPr lang="en-US" sz="28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0"/>
          <p:cNvGrpSpPr>
            <a:grpSpLocks/>
          </p:cNvGrpSpPr>
          <p:nvPr/>
        </p:nvGrpSpPr>
        <p:grpSpPr bwMode="auto">
          <a:xfrm>
            <a:off x="7239000" y="5638800"/>
            <a:ext cx="1676400" cy="990600"/>
            <a:chOff x="4224" y="3360"/>
            <a:chExt cx="1239" cy="705"/>
          </a:xfrm>
        </p:grpSpPr>
        <p:pic>
          <p:nvPicPr>
            <p:cNvPr id="10245" name="Picture 5" descr="China fla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360"/>
              <a:ext cx="818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8" descr="twlar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504"/>
              <a:ext cx="807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15" descr="taiw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9813"/>
            <a:ext cx="83820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Tw Cen MT" pitchFamily="34" charset="0"/>
              </a:rPr>
              <a:t>Conflict: Taiwan</a:t>
            </a:r>
          </a:p>
          <a:p>
            <a:pPr algn="r"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457200" y="1222375"/>
            <a:ext cx="83058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3800">
                <a:solidFill>
                  <a:schemeClr val="bg1"/>
                </a:solidFill>
                <a:latin typeface="Tw Cen MT" pitchFamily="34" charset="0"/>
              </a:rPr>
              <a:t>“Taiwan is an inalienable part of China's territory. The greatest threat to peace in the Taiwan Straits is from the splitist activities by the ‘Taiwan independence’ forces.”</a:t>
            </a:r>
            <a:r>
              <a:rPr lang="en-US" sz="350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US" sz="3500">
                <a:solidFill>
                  <a:schemeClr val="bg1"/>
                </a:solidFill>
                <a:latin typeface="Tw Cen MT" pitchFamily="34" charset="0"/>
              </a:rPr>
            </a:br>
            <a:endParaRPr lang="en-US" sz="3500">
              <a:solidFill>
                <a:schemeClr val="bg1"/>
              </a:solidFill>
              <a:latin typeface="Tw Cen MT" pitchFamily="34" charset="0"/>
            </a:endParaRPr>
          </a:p>
          <a:p>
            <a:pPr algn="r" eaLnBrk="1" hangingPunct="1"/>
            <a:r>
              <a:rPr lang="en-US" sz="3200" i="1">
                <a:solidFill>
                  <a:schemeClr val="bg1"/>
                </a:solidFill>
                <a:latin typeface="Tw Cen MT" pitchFamily="34" charset="0"/>
              </a:rPr>
              <a:t>Chinese President Hu Jintao, 2003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Taiwan</a:t>
            </a: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5"/>
          <p:cNvGrpSpPr>
            <a:grpSpLocks/>
          </p:cNvGrpSpPr>
          <p:nvPr/>
        </p:nvGrpSpPr>
        <p:grpSpPr bwMode="auto">
          <a:xfrm>
            <a:off x="3195638" y="1638300"/>
            <a:ext cx="92075" cy="3490913"/>
            <a:chOff x="0" y="0"/>
            <a:chExt cx="58" cy="2199"/>
          </a:xfrm>
        </p:grpSpPr>
        <p:sp>
          <p:nvSpPr>
            <p:cNvPr id="1229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9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8" cy="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700">
                  <a:latin typeface="Arial" charset="0"/>
                  <a:hlinkClick r:id="rId3"/>
                </a:rPr>
                <a:t>  </a:t>
              </a:r>
              <a:r>
                <a:rPr lang="en-US" sz="21600">
                  <a:latin typeface="Arial" charset="0"/>
                </a:rPr>
                <a:t> </a:t>
              </a:r>
              <a:r>
                <a:rPr lang="en-US" sz="700">
                  <a:latin typeface="Arial" charset="0"/>
                </a:rPr>
                <a:t>                                                                                                          </a:t>
              </a:r>
            </a:p>
          </p:txBody>
        </p:sp>
      </p:grp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82296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Tw Cen MT" pitchFamily="34" charset="0"/>
              </a:rPr>
              <a:t>1972: China-US</a:t>
            </a:r>
          </a:p>
          <a:p>
            <a:pPr eaLnBrk="1" hangingPunct="1"/>
            <a:r>
              <a:rPr lang="en-US" sz="3300" dirty="0">
                <a:solidFill>
                  <a:schemeClr val="bg1"/>
                </a:solidFill>
                <a:latin typeface="Tw Cen MT" pitchFamily="34" charset="0"/>
              </a:rPr>
              <a:t>  “One China” Policy </a:t>
            </a:r>
          </a:p>
          <a:p>
            <a:pPr eaLnBrk="1" hangingPunct="1"/>
            <a:endParaRPr lang="en-US" sz="33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Tw Cen MT" pitchFamily="34" charset="0"/>
              </a:rPr>
              <a:t>1979: Taiwan Relations Act</a:t>
            </a:r>
          </a:p>
          <a:p>
            <a:pPr eaLnBrk="1" hangingPunct="1">
              <a:buFont typeface="Arial" charset="0"/>
              <a:buChar char="•"/>
            </a:pPr>
            <a:endParaRPr lang="en-US" sz="33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Tw Cen MT" pitchFamily="34" charset="0"/>
              </a:rPr>
              <a:t>1992 Consensus (“One China,” sort of)</a:t>
            </a:r>
          </a:p>
          <a:p>
            <a:pPr eaLnBrk="1" hangingPunct="1">
              <a:buFont typeface="Arial" charset="0"/>
              <a:buChar char="•"/>
            </a:pPr>
            <a:endParaRPr lang="en-US" sz="33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Tw Cen MT" pitchFamily="34" charset="0"/>
              </a:rPr>
              <a:t>1999: “Two States” Theory</a:t>
            </a:r>
          </a:p>
          <a:p>
            <a:pPr eaLnBrk="1" hangingPunct="1">
              <a:buFont typeface="Arial" charset="0"/>
              <a:buChar char="•"/>
            </a:pPr>
            <a:endParaRPr lang="en-US" sz="33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Tw Cen MT" pitchFamily="34" charset="0"/>
              </a:rPr>
              <a:t>2001: China + “Chinese Taipei” into WTO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16054" y="158566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Taiwan</a:t>
            </a: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3" name="AutoShape 2" descr="data:image/jpeg;base64,/9j/4AAQSkZJRgABAQAAAQABAAD/2wCEAAkGBg8QEBQQEhAQFBAUEBYPEA8PEBAVEA8UFBAVFBUQFBQYGyYeFxkjGRUSHy8gLycpLCwsFR4yNTAqOCYrLCkBCQoKDgwOGg8PGiwkHiQsLCwvNS8uLC0tLCwsLCw0LCwsLCoqLC8pLCksLCksKSwpLCwsLCwpLCwsKSwsKSkpLP/AABEIAOEA4QMBIgACEQEDEQH/xAAcAAEAAQUBAQAAAAAAAAAAAAAABgEDBAUHAgj/xABEEAACAQICBwUEBgcGBwAAAAAAAQIDEQQhBQYSMUFRYQcTcYGRIjJSoRRCYpKxwRUjU3KCotEzQ2OywvEIJERzg+Hw/8QAGgEBAAMBAQEAAAAAAAAAAAAAAAEDBAIFBv/EAC8RAQACAgEDAQUGBwAAAAAAAAABAgMRBBIhMUETFFFhsQVScZHR8BUiMkKBoeH/2gAMAwEAAhEDEQA/AO4gAAAAAAAAAAAAAAAAAAAAAAAAAAAAAAAAAAAAAAAAAAAAAAAAAAAAAAAAAAAAAAAAAAAAAAAAAAAAAAAAAAAAAAAAAAAAABHNN9oGj8JeM6ynUW+lR9uafJ2yj5tETMR5d0pa86rG0jBybSXbVUeVDCxiuEq83J/dha33mR/E9qWlZ7q8YLlTpU185Jv5lM8ikN9PszPbzER+P/Hebg+eJa96Tf8A1tfycV+CLtHtB0pHdjKj/eVOX4xOfea/Bd/CMv3o/wB/o+ggcY0d2v46FlVhRqri7OnP1jl/KTHQ/azga1o1duhL/Ezp/fju80iyuak+rLk4GfH3mu/w7psC3QrxnFShKMotXjKLTjJc01ky4WsIAAAAAAAAAAAAAAAAAAAAAAAAabWXWzDYCnt1pZu/d0o51KjXCK5dXki3rfrVS0fh3Vl7U37NKlfOpO27olvb/qjgGl9L1sVWlWrTcqknv4RXCEVwiuRRly9HaPL0eFwp5E9Vu1fq32s3aNjca3FSdGhuVGlJpyX2575eGS6EV2igPPtabTuX02PFTFHTSNPVytzyVI2sekyqZ5KhL3cqmWxcnY3mr+tmKwMr0ansXvKlLOlPxjwfVWZ2DVLX7D49bH9niLXdGTXtc3Tl9ZfNcuJwVM90a0oSUotxkmnGUW04tPJprcy3Hmmn4MHJ4OPPG/Fvj+r6gBAuz7tCWKSw2IaWIS9ieSVdJfKfTjvXInp6FbRaNw+XzYbYbdF/IADpUAAAAAAAAAAAAAAAAFJOyKmNpCps05PkgOD9oOn5YvG1Hf8AVUm6NJcEou0peck/JIjBWc22297d34vM8nk3tudvtsOOMdIrHoCxUHC4BUx6r2nsp7uFrfM6rG1d79MLn0iO7fu3dT19Ije3+2Rid5nswtle6krPrmUjXW09qaceVnfyyLvZfv8AcMU8vU+Y8/4+v5/Rnp38Cpj0ZJWSWUru+fDiXym0ab6W6oVKpnkqiHelyjVlCSlFtSTTjJOzTTumnzO8ag61rHYf2mu/p2hVS45ZVEuT/FM4KiT9nul5YbHU8/YqPuZrmpP2X5S2fmXYb9NvlLzufx4zYpn1jvDvgKRd0VPSfJgAAAAAAAAAAAAAAABjaQjenLwMk8VY3TXQD5fxVBwqTpvfGpKHpJotEj1/0W6GOqZezU/Wx5Z5S/mT9UR1o8q9emZh9pxssZcdbR8FCoBW0KlqVJJuSvfpYugmJ0iaxLDdNN7Sm1luTXpmeFRht7SzXCCV+BntIJFkZZhmniUmdzHrv/P5rVKnxe/gr3tcugFcztqrWKxpUFCpDp6ibHQcG8TRS399D/Oma5En1M0c3VjWay21Sp/anLOTXSMNt+LidV8qM9ujHa0/B3bCu8E+heLWGjaCXQunrviAAAAAAAAAAAAAAAAAAAc97VNWHXo97TjerTvOKW+St7UPNfNI4xTqKSuj6jxWHU4uL4o+fe0bVeeAxEsRTi/o9SV5pbqU29/7r/HyM+fF1RuHp8Dl+xt028S0ALdGupK6Zdsefp9RW0WjcAK2K2Dp5BWwSICwKuJmYHRFWs/Zi7cXwXi+ARNoiNywjKwejqtVqNOnKTe5Ri2SbR+rFOFnO83vcYu38z3+VvEnGjqNPub0YxjFPZlGKs0/tcX5k9NpjdYefl+0KUnVe8oVozUCXvYiait+xC0p+De5fMl2rWgv+Yi0rUqUNinFO6i5SbnK/GW5N/8AoyqeGlUmqa3vNvkuf/3PoS7R2joUYqMUa8GHX81njcrm5Mn8u2XFFQDa8wAAAAAAAAAAAA02sut2E0fT7zEVFFv3Kcc6tVrhCHHx3LiwNyYGlNO4XCx2q9elSj/iTjFvwTzfkcQ1m7asdiLwwyWGpbrxtKvJdZtWj5K/U5/icTOpJznKU5t3c5ycpPxk82daRt3nS3blo2ldUo1675whsQ+9Oz+REtI/8QOKd+4wlCC4OrOpUfpHYRy1nhsnQmON7ZtM1N2IhTXKlQpL5yTfzI/pHXHSGJTjWxdepGWTjKb2Wnw2VkamRuNTsHGpiouSuqadS3OSaUfm7+RE9hL9Sezm9qmIlLPNUIuyX77336I6fhNS8Bs2+i0musbv13mDoBqyJdhEcRSvnSz22SO0WlBtY+yulODnhbwqJX7qTbpz6JvOL+Xgcur4eUJOMouMotxlFqzi07NNH0w4nH+1uk8PiqVWnSoSVaEtrvEk3Om0m/eV/ZlH0M3Iwxrqq9bg/aN4noyTuPTaCJGz0VoCviH7EHbjLdFeMnkYVDTM1OKeGwizWblHn9qrb1Nxju1ClQfdxlKdsv1MKOwn0ltNehkrjvbtD0c3PrSO2vz/AESbReolCn7VV95P4I3UF5738jC0y6uHqWSXdP2oLZSUecVbkRij2sTnOMY7cdqSjtT7nZV3a79nJEg0hp+u4bGKwzdPeq1G14cpWu0/VFnu1o7y8m/KnJPezZ6Oxkai6/ibfB4yVOW1HN2s4vJVY/C+vJ8H0bOeYPSSjP2ZpxveMldeqeafQl2Dx6nG/Hj0fMr3ak7c6i0adA0JGnKfeQzjKOV98Wm7xa4NPgb451onSroz2ldxbXeRWb5KpFcWvmst6RPcHi41IqSad1dNbmnua6HoYrxavZhyVms92QAC1WAHlzS3teYHoFEyoAAAADzUlZXAifaHr5T0XQTSU8TUuqFJvLLfUn9lZeLsubXzrpTS1fFVZVq9SVSrLfOT9EluSXBLJGx131hljsdWrtvY23TpL4acG4xS8c5eMmaNHcQhVBooirJQ8SRbkXWjy4BLGmzb6pYxU8RZ/Wg4+aaf5M1U6Z4jJxaadmndPkyJjY75q5jk0ib4LEZI4Fq1rjFNKTSlxTdk+qf5HS9Fa102l7RFSXQfpBw3t/0jCrXw1BO8qdOdSfTvJRUV6U2/MlWsHafhsLBpSVStb2aUGm7/AGn9VHD9K6Tq4qtOvVe1UqS2pPguCilwSVkl0OkQ1vcIOiX7DZISx1TadydaE1xxGGgoWVWlbKlUTaj+7PfHw3dCHqmT7Quhu9w1ObSUXC13xayeW95oozX6IiV2KvXOmlr6WVSo593TpX+rDa2fO5vtF6SlFrN9P6M1OmdHwi7KxTAXtbPLc+nLyMcz1+WuI6XRcJidtJp58On2X0N7obTLouzlam283n3Mn9a3wt71w38zn+h8e4tJ+a5rmSqlUTSks8s+q/qU1tOOzu1YvGpSrE6VxUXZ1GuTjGFmuadjHlpGs99Wr5St+Bh6MxsbLD1H+reVGp+zb3Qb5cvTkXMbT7l2nJK/utyS2lzV2i+1r+az2VVrXxMd3qVab3zqPxqSf5lFFPgvNlj6XT/a0/DvIP8AMqsXH44fej/U56ru+iEo1dxl492/q7vDkbsiegay7xZpvdlysSw24pma92LLGrAALFYa/T9Rxw1Vrf3creOy7GwMTSdLapSXNNAfI2zYqbDT2j3SrTjbdUlCXSUXZ+u/zNadVt1RstXU6VuLnm5VHTlUAoBSRbnEutluQSxp00XMPh6k7qCm7K7UXLJc7eQaLuHrzg24ScW1ZuL3q6dvVIgIaNq22u7nbnsvnYr9En8Evuy5X5cjIlj60t9Sb47+lj3+kq/7WfLeBixwsnuhJ+EZf0PCgZsdIVkrKpJLkrLcrfkY9gPEaZ2Hs6e3o6KaVoVKkOu/bsl/EznOr+rlXFTdvYoxW1VrzuqdON88+L5LezrmqGj41qSoUYOGGjJqLfv1VZXnLrKSbfglwM+S1bWijRjpaKzknwi+n8I6srU6eXxRSt99rPyXma+jq1U45fwylb1f5HdKGrlCKS2UXf0FQ+BehPs4R7aXCsXo6VFp3unxta0uPqbfROOy6cVy6+B0fWPVWlVoySir24HJJwnh6rhLenZ9VzM2fF6wvxZN+UwVpKzSae9cGuZudGY1VF9GrNtvKlU+tLLdd/XS9V5kX0fik0s8uHQ2sIbXs2fTZveL4NW3eJnxX6J7+FuSnVDMx+j1SlstYiUX7s49y0+mcd5juEPhxHnCg/8AQSbQ86k4ONVLai7OWXtq11Jrg+fVGzwkKcrqydna9t56MVhim9oR7VvBrvNqKna2e3ClH/LFEwPEKMY7kkezuI0rmZnvIACUB5nG6segBwvtT1ZnRryxUY7VKpZVo9Vkp+ls+a6nPZaMc1tUntrjBf2kfFcfFH1PpbRMK8HGSTurZo41rT2WzpzdSg3HO6ity8HwKbVtWeqjTS1Lx05O3zcxlTadmmnykmn6HlkoryxlL2K1GNWK4VIbXz3mHOWBn71CrSlxdKaa+7IiOTr+qv5LPcbz3pMS0NyhIXoXAT9zGTg+Vai7esT2tUKUvdx+Ga+1tRfode9Y/X6SqniZo81lHCjRJo6jTe7F4Pf+14c9xcjqDPji8Gv/AC/PcPesX3nHu+T7sopsBRJhHUOH1sfhUujbZehqZgI+/pFPPNU6beXHnmRPLxfH/Uu44uafFZQyJ6JxS0Loanvliqz8oLf5GwwuLwsWlhtHUnJbpVFKrO/OxxPLj0rP0X0+zc9vMaQjR+r+KxDSpUKs78VFqP3nkSjAakYfDrbx1Xams1hMPJOT/wC5P6pIqv6QrK1SoqNP4W1DLkoR9pmdofVmN1sQdSX7SrG0F1jT4+L9Cn2uXL2jt+H6r44vHwd8tt/KGFhMFUxChBU1SwkX+pw8Lrbd/efGXWT8jqOr2i1RppWSduCsl0LGh9XlT9uftTe9veb1I04sUY4+bHyeTOaYiI1WPEAALmVSUb5HOe0HVm676CzWbtxXFHRzG0hhVUg4tcCJjcaTE6nbjeqOCnWnKH93HNy8fq/mdCwmEjTjaK6OT42672a/RWFpYV1ITajebkrqTunwSS/r4GT39WrNqjF7LeVSonust0fFP1M9cGu7TbLEsmtiVBO+9v3eMna2Uf8AfyNvoWhJQ2pe9J3fToY2jdX1F95UbnUe+Uvw6G6SsaIjSi1tqgAlwAAAAABbqUYyVmky4ANJj9VKFX6q9CM6S7NKct0YvxSf4nQQczWJ8w6i018S41iuy5L+7X8Lkvwdvka6r2dW+pVXhNP8YndXFHh0IvgiucNJaa8zPX+6XCHqClwr+lN/kVhqKuVf0pndHhIfCvQp9Dp/CvQj2Ffms/iPI+84pT1Hj8Fd/wAUF/pMyhqNHhQm/wB+rL8kjsKwsPhXoelRiuCHsKfuUTz+RP8Ac5lg9SpL3cPRj1lFzf8AM2bnDaoVtzqNLlC0V6RsTZRRU6jDSPRntnyX/qtKPYHU+jDNq76m7oYSEFaKSLwLVIAAAAAAADGraPpyd3FNl2lQjHcki4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g8QEBQQEhAQFBAUEBYPEA8PEBAVEA8UFBAVFBUQFBQYGyYeFxkjGRUSHy8gLycpLCwsFR4yNTAqOCYrLCkBCQoKDgwOGg8PGiwkHiQsLCwvNS8uLC0tLCwsLCw0LCwsLCoqLC8pLCksLCksKSwpLCwsLCwpLCwsKSwsKSkpLP/AABEIAOEA4QMBIgACEQEDEQH/xAAcAAEAAQUBAQAAAAAAAAAAAAAABgEDBAUHAgj/xABEEAACAQICBwUEBgcGBwAAAAAAAQIDEQQhBQYSMUFRYQcTcYGRIjJSoRRCYpKxwRUjU3KCotEzQ2OywvEIJERzg+Hw/8QAGgEBAAMBAQEAAAAAAAAAAAAAAAEDBAIFBv/EAC8RAQACAgEDAQUGBwAAAAAAAAABAgMRBBIhMUETFFFhsQVScZHR8BUiMkKBoeH/2gAMAwEAAhEDEQA/AO4gAAAAAAAAAAAAAAAAAAAAAAAAAAAAAAAAAAAAAAAAAAAAAAAAAAAAAAAAAAAAAAAAAAAAAAAAAAAAAAAAAAAAAAAAAAAAABHNN9oGj8JeM6ynUW+lR9uafJ2yj5tETMR5d0pa86rG0jBybSXbVUeVDCxiuEq83J/dha33mR/E9qWlZ7q8YLlTpU185Jv5lM8ikN9PszPbzER+P/Hebg+eJa96Tf8A1tfycV+CLtHtB0pHdjKj/eVOX4xOfea/Bd/CMv3o/wB/o+ggcY0d2v46FlVhRqri7OnP1jl/KTHQ/azga1o1duhL/Ezp/fju80iyuak+rLk4GfH3mu/w7psC3QrxnFShKMotXjKLTjJc01ky4WsIAAAAAAAAAAAAAAAAAAAAAAAAabWXWzDYCnt1pZu/d0o51KjXCK5dXki3rfrVS0fh3Vl7U37NKlfOpO27olvb/qjgGl9L1sVWlWrTcqknv4RXCEVwiuRRly9HaPL0eFwp5E9Vu1fq32s3aNjca3FSdGhuVGlJpyX2575eGS6EV2igPPtabTuX02PFTFHTSNPVytzyVI2sekyqZ5KhL3cqmWxcnY3mr+tmKwMr0ansXvKlLOlPxjwfVWZ2DVLX7D49bH9niLXdGTXtc3Tl9ZfNcuJwVM90a0oSUotxkmnGUW04tPJprcy3Hmmn4MHJ4OPPG/Fvj+r6gBAuz7tCWKSw2IaWIS9ieSVdJfKfTjvXInp6FbRaNw+XzYbYbdF/IADpUAAAAAAAAAAAAAAAAFJOyKmNpCps05PkgOD9oOn5YvG1Hf8AVUm6NJcEou0peck/JIjBWc22297d34vM8nk3tudvtsOOMdIrHoCxUHC4BUx6r2nsp7uFrfM6rG1d79MLn0iO7fu3dT19Ije3+2Rid5nswtle6krPrmUjXW09qaceVnfyyLvZfv8AcMU8vU+Y8/4+v5/Rnp38Cpj0ZJWSWUru+fDiXym0ab6W6oVKpnkqiHelyjVlCSlFtSTTjJOzTTumnzO8ag61rHYf2mu/p2hVS45ZVEuT/FM4KiT9nul5YbHU8/YqPuZrmpP2X5S2fmXYb9NvlLzufx4zYpn1jvDvgKRd0VPSfJgAAAAAAAAAAAAAAABjaQjenLwMk8VY3TXQD5fxVBwqTpvfGpKHpJotEj1/0W6GOqZezU/Wx5Z5S/mT9UR1o8q9emZh9pxssZcdbR8FCoBW0KlqVJJuSvfpYugmJ0iaxLDdNN7Sm1luTXpmeFRht7SzXCCV+BntIJFkZZhmniUmdzHrv/P5rVKnxe/gr3tcugFcztqrWKxpUFCpDp6ibHQcG8TRS399D/Oma5En1M0c3VjWay21Sp/anLOTXSMNt+LidV8qM9ujHa0/B3bCu8E+heLWGjaCXQunrviAAAAAAAAAAAAAAAAAAAc97VNWHXo97TjerTvOKW+St7UPNfNI4xTqKSuj6jxWHU4uL4o+fe0bVeeAxEsRTi/o9SV5pbqU29/7r/HyM+fF1RuHp8Dl+xt028S0ALdGupK6Zdsefp9RW0WjcAK2K2Dp5BWwSICwKuJmYHRFWs/Zi7cXwXi+ARNoiNywjKwejqtVqNOnKTe5Ri2SbR+rFOFnO83vcYu38z3+VvEnGjqNPub0YxjFPZlGKs0/tcX5k9NpjdYefl+0KUnVe8oVozUCXvYiait+xC0p+De5fMl2rWgv+Yi0rUqUNinFO6i5SbnK/GW5N/8AoyqeGlUmqa3vNvkuf/3PoS7R2joUYqMUa8GHX81njcrm5Mn8u2XFFQDa8wAAAAAAAAAAAA02sut2E0fT7zEVFFv3Kcc6tVrhCHHx3LiwNyYGlNO4XCx2q9elSj/iTjFvwTzfkcQ1m7asdiLwwyWGpbrxtKvJdZtWj5K/U5/icTOpJznKU5t3c5ycpPxk82daRt3nS3blo2ldUo1675whsQ+9Oz+REtI/8QOKd+4wlCC4OrOpUfpHYRy1nhsnQmON7ZtM1N2IhTXKlQpL5yTfzI/pHXHSGJTjWxdepGWTjKb2Wnw2VkamRuNTsHGpiouSuqadS3OSaUfm7+RE9hL9Sezm9qmIlLPNUIuyX77336I6fhNS8Bs2+i0musbv13mDoBqyJdhEcRSvnSz22SO0WlBtY+yulODnhbwqJX7qTbpz6JvOL+Xgcur4eUJOMouMotxlFqzi07NNH0w4nH+1uk8PiqVWnSoSVaEtrvEk3Om0m/eV/ZlH0M3Iwxrqq9bg/aN4noyTuPTaCJGz0VoCviH7EHbjLdFeMnkYVDTM1OKeGwizWblHn9qrb1Nxju1ClQfdxlKdsv1MKOwn0ltNehkrjvbtD0c3PrSO2vz/AESbReolCn7VV95P4I3UF5738jC0y6uHqWSXdP2oLZSUecVbkRij2sTnOMY7cdqSjtT7nZV3a79nJEg0hp+u4bGKwzdPeq1G14cpWu0/VFnu1o7y8m/KnJPezZ6Oxkai6/ibfB4yVOW1HN2s4vJVY/C+vJ8H0bOeYPSSjP2ZpxveMldeqeafQl2Dx6nG/Hj0fMr3ak7c6i0adA0JGnKfeQzjKOV98Wm7xa4NPgb451onSroz2ldxbXeRWb5KpFcWvmst6RPcHi41IqSad1dNbmnua6HoYrxavZhyVms92QAC1WAHlzS3teYHoFEyoAAAADzUlZXAifaHr5T0XQTSU8TUuqFJvLLfUn9lZeLsubXzrpTS1fFVZVq9SVSrLfOT9EluSXBLJGx131hljsdWrtvY23TpL4acG4xS8c5eMmaNHcQhVBooirJQ8SRbkXWjy4BLGmzb6pYxU8RZ/Wg4+aaf5M1U6Z4jJxaadmndPkyJjY75q5jk0ib4LEZI4Fq1rjFNKTSlxTdk+qf5HS9Fa102l7RFSXQfpBw3t/0jCrXw1BO8qdOdSfTvJRUV6U2/MlWsHafhsLBpSVStb2aUGm7/AGn9VHD9K6Tq4qtOvVe1UqS2pPguCilwSVkl0OkQ1vcIOiX7DZISx1TadydaE1xxGGgoWVWlbKlUTaj+7PfHw3dCHqmT7Quhu9w1ObSUXC13xayeW95oozX6IiV2KvXOmlr6WVSo593TpX+rDa2fO5vtF6SlFrN9P6M1OmdHwi7KxTAXtbPLc+nLyMcz1+WuI6XRcJidtJp58On2X0N7obTLouzlam283n3Mn9a3wt71w38zn+h8e4tJ+a5rmSqlUTSks8s+q/qU1tOOzu1YvGpSrE6VxUXZ1GuTjGFmuadjHlpGs99Wr5St+Bh6MxsbLD1H+reVGp+zb3Qb5cvTkXMbT7l2nJK/utyS2lzV2i+1r+az2VVrXxMd3qVab3zqPxqSf5lFFPgvNlj6XT/a0/DvIP8AMqsXH44fej/U56ru+iEo1dxl492/q7vDkbsiegay7xZpvdlysSw24pma92LLGrAALFYa/T9Rxw1Vrf3creOy7GwMTSdLapSXNNAfI2zYqbDT2j3SrTjbdUlCXSUXZ+u/zNadVt1RstXU6VuLnm5VHTlUAoBSRbnEutluQSxp00XMPh6k7qCm7K7UXLJc7eQaLuHrzg24ScW1ZuL3q6dvVIgIaNq22u7nbnsvnYr9En8Evuy5X5cjIlj60t9Sb47+lj3+kq/7WfLeBixwsnuhJ+EZf0PCgZsdIVkrKpJLkrLcrfkY9gPEaZ2Hs6e3o6KaVoVKkOu/bsl/EznOr+rlXFTdvYoxW1VrzuqdON88+L5LezrmqGj41qSoUYOGGjJqLfv1VZXnLrKSbfglwM+S1bWijRjpaKzknwi+n8I6srU6eXxRSt99rPyXma+jq1U45fwylb1f5HdKGrlCKS2UXf0FQ+BehPs4R7aXCsXo6VFp3unxta0uPqbfROOy6cVy6+B0fWPVWlVoySir24HJJwnh6rhLenZ9VzM2fF6wvxZN+UwVpKzSae9cGuZudGY1VF9GrNtvKlU+tLLdd/XS9V5kX0fik0s8uHQ2sIbXs2fTZveL4NW3eJnxX6J7+FuSnVDMx+j1SlstYiUX7s49y0+mcd5juEPhxHnCg/8AQSbQ86k4ONVLai7OWXtq11Jrg+fVGzwkKcrqydna9t56MVhim9oR7VvBrvNqKna2e3ClH/LFEwPEKMY7kkezuI0rmZnvIACUB5nG6segBwvtT1ZnRryxUY7VKpZVo9Vkp+ls+a6nPZaMc1tUntrjBf2kfFcfFH1PpbRMK8HGSTurZo41rT2WzpzdSg3HO6ity8HwKbVtWeqjTS1Lx05O3zcxlTadmmnykmn6HlkoryxlL2K1GNWK4VIbXz3mHOWBn71CrSlxdKaa+7IiOTr+qv5LPcbz3pMS0NyhIXoXAT9zGTg+Vai7esT2tUKUvdx+Ga+1tRfode9Y/X6SqniZo81lHCjRJo6jTe7F4Pf+14c9xcjqDPji8Gv/AC/PcPesX3nHu+T7sopsBRJhHUOH1sfhUujbZehqZgI+/pFPPNU6beXHnmRPLxfH/Uu44uafFZQyJ6JxS0Loanvliqz8oLf5GwwuLwsWlhtHUnJbpVFKrO/OxxPLj0rP0X0+zc9vMaQjR+r+KxDSpUKs78VFqP3nkSjAakYfDrbx1Xams1hMPJOT/wC5P6pIqv6QrK1SoqNP4W1DLkoR9pmdofVmN1sQdSX7SrG0F1jT4+L9Cn2uXL2jt+H6r44vHwd8tt/KGFhMFUxChBU1SwkX+pw8Lrbd/efGXWT8jqOr2i1RppWSduCsl0LGh9XlT9uftTe9veb1I04sUY4+bHyeTOaYiI1WPEAALmVSUb5HOe0HVm676CzWbtxXFHRzG0hhVUg4tcCJjcaTE6nbjeqOCnWnKH93HNy8fq/mdCwmEjTjaK6OT42672a/RWFpYV1ITajebkrqTunwSS/r4GT39WrNqjF7LeVSonust0fFP1M9cGu7TbLEsmtiVBO+9v3eMna2Uf8AfyNvoWhJQ2pe9J3fToY2jdX1F95UbnUe+Uvw6G6SsaIjSi1tqgAlwAAAAABbqUYyVmky4ANJj9VKFX6q9CM6S7NKct0YvxSf4nQQczWJ8w6i018S41iuy5L+7X8Lkvwdvka6r2dW+pVXhNP8YndXFHh0IvgiucNJaa8zPX+6XCHqClwr+lN/kVhqKuVf0pndHhIfCvQp9Dp/CvQj2Ffms/iPI+84pT1Hj8Fd/wAUF/pMyhqNHhQm/wB+rL8kjsKwsPhXoelRiuCHsKfuUTz+RP8Ac5lg9SpL3cPRj1lFzf8AM2bnDaoVtzqNLlC0V6RsTZRRU6jDSPRntnyX/qtKPYHU+jDNq76m7oYSEFaKSLwLVIAAAAAAADGraPpyd3FNl2lQjHcki4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MQERUUEhIWFRQUFRIXFRIREhIWFRUWGBUWFRcVFhUXGyYeFxkjGhUXHy8gIycpLC0tFR4xNTAqNyYsLCkBCQoKDgwOGg8PGiwiHyUqKiwwLCwvLSwsMCwvKSksNC01KjUsLC0sLCwsLiwsLCwpLCwsLCwpKTQsKS8sKSkpLP/AABEIAOEA4QMBIgACEQEDEQH/xAAcAAEAAQUBAQAAAAAAAAAAAAAABwEDBAUGAgj/xABHEAABAwIEAgUGCgcIAwEAAAABAAIDBBEFEiExBkETIlFhcQdSVIGRkhQXMkJyscHR0vAjZIKhoqTCFRYzU2KTsuEkQ/El/8QAGwEBAAIDAQEAAAAAAAAAAAAAAAMFAQIEBgf/xAA4EQACAQIDBAYIBgIDAAAAAAAAAQIDEQQSIQUxQVEUYYGRodETIjJTccHh8AYjQlKx8aLiFSQl/9oADAMBAAIRAxEAPwCcUREAREQBERAEREAREQBERAEREAREQBERAEREAREQBERAEREAREQBERAEREAREQBERAEREAREQBERAEREAREQBERAEREAREQBERAEREAREQBERAEREAREQBERAEREAREJQBFzmP8AGkdPCZIh03XMYLT1A4C+ruY05X7FHWI8a1c5N5nMHmxdQD1jU+slV9XaFGGid31Fzg9jYjFLN7K6/L+iZnyAakgeJssKTH6Zu9RCPGWP71BkkpcbuJce1xJPtK2sUNN8EcS4ie7dG62GY20dYC+l7E207SFwVdsONrQ425lo/wAPQppZ5t3aWkfruJcj4jpXbVMP+6z71mRVTH/Je130XA/UoAVWOLTcGxHMaH2hbLasuMfEml+GofpqPtX1R9BooUoOMauE9Wdzh5shzj+LUeohdfgnlQa8htSwMv8A+yO5b+006gd4JXbS2jSno9PiVOJ2DiqKzRtJdW/u8rneIrcFQ2Rocxwc07OaQQfAhXFYFG1bRhERDAREQBERAEREAREQBERAEREAREQBERAUJtuuKxyZ+JAtpqljYAbODQ7M4/6tur2DY768qeUvHzHGKdhs6UXfbcR7W/aP7mntXGcHh5q4wxxbuX25sAuQe0HQetec21i6kYOFKWW2rfyPTbN2dJUHi27NXcbq604+R2k3DQNEKYEXAFn20zh2Ym3YTf2rkMV4SNMzNJPH3NAdmcewD7dlIDMWhMpiEjTIBqy+vh4926jLiPP8JlEji4hxALvN3bbsFiNl47Z8q0puLdl7W7V3LDZU8ROo4uVl7T01d+RrERVV+eoGX7P37Ki3GI422WnjiEQaWfOzOO3Vbv8AK6vbtyWnUcJSkryViOnKUleUbBERSEhscHx6akdmheR2sOrHeLft3Um8M8cxVdmOtHL5hOjvoHn4b+KiFVa62o3HMLrw+MqUHpquRV47ZdHGK7Vpc18+Z9CIuE4J466UiCoPX2ZIfn/6Xf6u/n4792vSUa0a0c0T5/i8JUwtR06i8n1hERTHKEREAREQBERAEREAREQBERAFRzrBVWLiZ/RP+i76isPQyld2IX4kxL4RVSyXuC4hv0W9Vv7hf1rGosRfDm6M5S9uUuHyg29yGnlew17lihF4yo/SNuXE+sRowjTVO2iSXcemvINwSCDcEHUHtv2q/XV753B0hu7KGl3N1tie+2nqWMi0yq9zfKm81tQrtNSulcGsaXOOwG6tK7TzmN7Xt+U0ggkXsRsbHs3WXe2m8zK9nl3l3EMPfA8skFiCbd4BtmHcbLFV6rq3SuzvN3EC7ramwABPfYBWViOayzbzWGbKs+/jYIiLY3CIiAqCpd4F4k+FQ5Xm8sdg7tcPmv8AXz7x3qIVueEcUNPVxuv1XEMf3tcQP3Gx9S7cFXdKquT0ZU7XwSxWHdvajqvLt8ibEVGm4VV6g+bhERAEREAREQBERAEREAREQBYmKMJieBuWuA8SCFlrxK24IR6mU7O58/OYQbHcaEd40VFuOLKAw1Ugto45h69/33WnXjqsHTm4vgfV8PWVelGouKTCIijJjcYSKbopemv0mV2TKTciwPMZQdLDxPctQVRFpGGVt33kcKeWTd27+HwCIi3JAiIgCIiAK7TDrttvmbb2hWls8BpC+Vh5Z2gd7t7epoJ9Q7VJSi5zUVzIMTVVGlKcuCZNtKbtHgrqtUrbNHgrq9ifKAiIgCIiAIiIAiIgCIiAIiIAiIgOG8oeAmRnSNHWZc6cxzH57FGan+qpw9pB5qHeK8BNNKSB1HE27j2Kl2lhr/mx7fM9b+H8el/1pvrj81812miRFVUh7EoiIgCIiAIi9xQucbNBJ7vzohhtJXZ4XuKIuNmgknYNBJ9gWzpcG2Lzfta0gafSPP8AN12GG0rBFeFoaBo6ws79q+p35rrp4OpNX3IpcTtqhSeWHrPw7/I5Wj4UkdrKejb2aOd7Bt+dF0nDGAf+Q0/MibZovfrOJLiTzdsL93ZZZcdO6RwYOe57B2/nt7l12HYc2FoDQrnCYONP1+J5bH7UrYj1G9OSMtoVURWJShERAEREAREQBERAERaXiPi2noGgzP67zaOFnWkkcTYBrfHS50WUm9EYbsbpY9XXsia58jg1rQS46mwGpNhqoop/KgcQfMySc0EYY4RlmQyOe7qNDpHEFrgTmsAB1Tdw3MbjG6jop2NkeYZDebPZxdmIDDK43Oa7RbXQ3sumOGb3kMqyW4mPEvLbRM0hbJO64As3o2m9/nP17OXNa/G/KlXUr4TPRNghlyOJcXSPyX6zQLtGcAbbC4vuo4rsPohQRyRzOdVFx6SE5Oq12gueYHRk6db9M3NbRY76uSplp21sj+iIAY/qNLIXOyXYSLCNpYert1Ta11OqEOXeROrI7Wo4/wARxOr6LD5DGxzWWbliD26DO57jcmzr6t5W0C1VFxo+IVEWJNknlIyMD5HnonWJ64ZIBYObHoOtq4XGx1WJmOKu/wDypJCH2ET2mz7y6ZGaBzCLlmvW35HX1wuyKZ8skwLprh7LloaS52ZziwN3BG97dfZJQgoNtaW7RGcsys9bnUcK8PvmaHVHVvrkbcG3+rs8Au6peEKW2sLT4l33rX4AdAuupAqmOGorVQWvUW89oYqds1SWnXb+Dj8d8njcpfTXDhr0TjcO7mk6g+OnguCewgkEWINiDuCORU9lqirynYbPHUNkpqYSte0mS0bnZXg7nKRuCPdKrsZs+L9enp1cC92XtycPy67zLg+P1OYV+koZJTaNpd4bDxOwWFRGue9rRQXPYI5L2vqdX29q7UUeIAWZSyW7mwMHqBcVwU8BOT1ZbVttRStTWvW15/NFnD+EGjWZ2Y+Yy9vW7c+pa3GOkp5LADozq0WAt2jTmFnzwYowFxge1rQSS4wEADUk25WWqxDH5SzLVU5LNxLFa7ex25B9oVhDBqmtEedxWMrVZfmSv1Jq3gbPDqxsg71t6OsMbszdTaxadA9vmnv7DyPcSo8o8SDX9V9xfRwuPaDqD3FddR14eL8+aXcHc5bKSsSBgjWOf0jNWuGl9wQTdpHIg8lvlHWE4qYXZhsbZ2jXuD2jmR+8abgLvaOrEjQQQbgG42IOxHcrClNSjocNSLi9TIREUpGEReS8DcoD0ioCqoAiIgCIvMj7AlAcvxzxq2gY1jMjqmY5YmSODWA7Z5HHZoJA7zppqRD2M1FXheJ9LPI2acDMczw4HM27Q9o+S0ONw3T5GltCr3H3FcGISRvpon9OxxBls/M5rTnZ0Ya62hLt230BHNaehldR1jDXwvkERN45ekJOW72hhzD55G5Lesbg7KwpU8sde446k8zMqiwmbGqmokaY2ODHylhcAAANGtFvkZiBflmF77nGwzi+alppqVmVzJS68gJu3SwMR+aL67a35brzPDJU1E0lBDIyIEyBsQl6oZ1xmOZ13gnYHf5ICuYTjVPDSVEM1KHzSaMkcHfoyzVoeM4v17jQC3PNspuHdoR/dy3WcJPioYqzpY8kj3Na1rnZtLZbdX5V2y3Gluj3N1fxPiKoxV1PA9zWZSI4yTJlcSGsaZLZi59wevbd52WtqMHqo4GzPilELtA57X5LMylt7iwb+k0vobutzWzxvFo634PHR0nRyxsyHoWEvksMwLA0ktGZ0hy6kadY7DPjv15GD3UibA69whla97WkNLc5aWyN6he3QOOUh2W5F7dllXCpJKqWorHPbcEGRhdIXfpHjLkLgQWgi1s1wBtYXVjDpH4VWg1dNnMOa0UjbAlpPRujc4aNDxcOAIIB0N1abg81dJPLSU7hEwl4ZEywYA4BrAG3BeGuv2kBxWk45otPlvNouz7dxJXDlcCAu4oJrqCMC4m6IgOOvO+gvfkVIeFcWst8qx8VX5XHRnZdS1RIpeuX4i48Zh8wYY3SFzATlc0ZdTvftWTh9ZJU/wCGDlO8hHVHh53qWrrPJOyZ7pJKuVznG5JYz82Wk27aHZhFRz3rvTt+Rj/HNH6LJ/uM+5Pjmj9Fk/3Gfcq/E1F6TJ7kar8TUPpMnuMUXrFp/wCb1/5FmfyvxPa5ppZLOBB/SM2IseSivB+L56VuSwljGgjkBIb9F+7fDUdyln4movSZPcjXGYvwb0Eskd+qx1g9wALhYG9h4qOc3BXZz14YWdlQ7d/zOMnxYSSF3RsivyZmy+u/2LfYXiRaRr+ewrU4zh7WmwsqUF7W7Nj+exc7efeRJZSRaSpzgEHX86Le4NjJh0Jsw31OvRuPzreaTuOW/ao/wevykA+vvHaurikuARrpr3j71DGTpyN5RU1ZnU1OK1DTYvPcWtZYjtBssd2IyneST3rfUsPDK0WEMh6hsI3+YeTD3ch7OxXK2PoTZ5AvsS4C/hchdEpT3xd0RRjHc1qenTOO7nnxe4/aqBoPL2lWPhbP8xnvsP2qoqx5zfeb960zTN8iOo4drLtyH5u3gt2uTwGYZxqCe7sXWLtpNuOpxVVaQREUhGFrOJJS2lmI3EchB78pWzWLicWaNw7Qd0B85YhHR00NJNSzufUAtdKwloyOuJW5i0gnQhvVPzTcg6K1HjTcQrY5MRlOU5RJIzK2zWAm+W1tQLWaATfTXecqKrwuRuraRjmktfHI2na5jm6EEOAPgeYsVkXwr9S/ll2LEx5EPRaj3LwIIfxD/Z9TOMPlPQyWbnfldnj+VlA0yjW3nC24N14wKKgNLUGpe8VAH6BrXts4t651yHITbLd175tNVPV8K/Uv5ZL4V+pfyydJjyHRanLwPnap4imkp46Z7wYYiCxlgMp61yDvc5ze9+XYtpjNTRQilkoXO6eMNMnSOa4NkaRIDYxgSEOflzDT9DtzM63wr9S/lkvhX6l/LJ0mPIdEqcvAgLCsXhnrWzYi4yM0MjmkBzzG0ZQ4Bpz5sgYRpfNe41Ktz418GlnZRSFsEhLDmLXmWKzmgPJYOqQ8ktsLXG5AK+gb4V+pfyyXwr9S/lk6THkOiVPtECmGg/s6+d/wzPfo87bZPkb5LW0zZL5tb3stw7iqp/ztrAXZETYaDUtupivhX6l/LL30+GedR+2nXPWqektYssA+jOTqU817cPoRCOOq70t/8H4VX+/dd6W/+D7lLvT4Z51H7adOnwzzqP20658r5lr06l7jwXkRF/fuu9Lf/B9yf37rvS3/AMH3KXenwzzqP206dPhnnUftp0yvmOnUvceC8iIv7913pb/4PuXT8OV76qnMkzi9we5rnG2Y6AgaaHT6l2slRhoa53/ikMGZ2QQOIHbYLm8Jk+HudkjEUJecrWtDczQANQO0jXwA5KOSTajcir4iFSk2qWW1tdO7ccVj9J0rrRs07Wj+sjX9keta+Lhp/PT9lx+s/Yp0g4ciaAMoV3+wovNHsUno0VPpmQVV4c6Ig3uDzts7/tbfCa7Tu5js7/BSPxHwrHLE4BvLkoke11PKWu3Bse8dq5q9LiielUvvOwFnDXUHf71ucMrRIOgmNyf8OTmdNrn54HtHrXL4fVXA105d3/S2rGZtNeVst7g8rW28Vz0p5HruJakMy0Myvw8ROsRM4HZzeiIPdq3dY5Y3zZvWyA/0LpsHe97CJR1mkAnTrC1w4jke3vC2lI1jriwNudt1YqKOJzkjneG6MCTM0Otzzsjb/wAWhdgvDIg3YWXtbpWI223dhERZMBeXtuLL0iAg3yocOvp6g1MYux9hI0ciNA72WHq71zeFwmpIbDZzjs0uY037OsQF9D4thLZ2FrgDcc1DXFPksfG8vgu3nYbeoqCcHe8S0weOdJZW/I8fF9X+iu9+L8SfF7X+iu9+L8aw8M4yxXDrNJMjB8yUF7bdx+UPUunofLzynpLHmY5P6XC60Uo8Sx6ZinrBRfw/s0nxe1/orvfi/Gnxe1/orvfi/GuuZ5bad20RH03lv9BCvDyvxnaFp8KqIf8AIBbZqfMdLxvu199pxfxe1/orvfi/Gnxe1/orvfi/Gu1+Nseik+FTCVUeVkeiH11EITNT/cZ6Vjf2R7/9jifi9r/RXe/F+NPi9r/RXe/F+Ndy3yrN504H0quD6l6+NaIDVjB3CcuP8MZWM9PmY6Xjfdr77ThPi9r/AEV3vxfjT4va/wBFd78X413B8sFOB/hPJ7GnT2uaPqWtn8rE8nVgpwCdicz3exqw5wXM3jiMc/0JfH+zmD5Pq/0Z3vxfjWtqMGfE7LLZhG4DmPd7GOP7yF01XU19V/jzdG08nOyexjesVlYPwyLjIwyO8+RtmDwZz/a9ijU3PSKJXjfRK9WUb8o3/m5q8Kwh0rWtylsN7hnzpXec48x37DYKWOH8LEMYFrGw25dysYNw8I+s/rOO5K3oC6aVPJv3nnsVi5YiXJcgiIpTjKObdRz5QeGbjpWDUb945hSOsbEKQSMLT2LDV1YynZ3Ib4RonzPc35jdz48vtUhUlI2Ntmj1nn69z6lr8JpI6UyNeQ27yRcE3HcAPv8ABZXTySvIhabX0e8Haw2b4g79q540LanTKqmZE1SGA33JGnNx20H/AN9S2+CwODczt3an7ljYbw+GnPIczzzP50W6AsuhKxBKVyqIiyaBERAEREAXiSEO3F17RAaSv4Uil+aPYuZxLyaMds0HxAP1qQUWrinvRspOO5kNVPkuA/8AWPVmH1G37lrpfJ1b5kg8HD7WqdS0LwYGnkFG6MDpjjK8d0mQQeAQOUvsYfsRnAo7JfZGp1NIzzQqfA2eaFj0Eesk/wCRxH7iFI+B2+ZKf2mD+lZlPwMOUDj9KR32AKYRSt80L0IQOSegh9sw8fiH+ojKj4KI+TBGO9zS8/xErc03CEuxkIHY2zR7G2XbBqqtlRguBzyr1J+1JnPUPB8TNSLnvW7gpGsHVACvIpSEIiIAiIgCIiAxpsPY43LQVdiga3YWVxEAREQBERAEREAREQBERAEREAREQBERAEREAREQBERAEREAREQBE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368300" y="149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MQERUUEhIWFRQUFRIXFRIREhIWFRUWGBUWFRcVFhUXGyYeFxkjGhUXHy8gIycpLC0tFR4xNTAqNyYsLCkBCQoKDgwOGg8PGiwiHyUqKiwwLCwvLSwsMCwvKSksNC01KjUsLC0sLCwsLiwsLCwpLCwsLCwpKTQsKS8sKSkpLP/AABEIAOEA4QMBIgACEQEDEQH/xAAcAAEAAQUBAQAAAAAAAAAAAAAABwEDBAUGAgj/xABHEAABAwIEAgUGCgcIAwEAAAABAAIDBBEFEiExBkETIlFhcQdSVIGRkhQXMkJyscHR0vAjZIKhoqTCFRYzU2KTsuEkQ/El/8QAGwEBAAIDAQEAAAAAAAAAAAAAAAMFAQIEBgf/xAA4EQACAQIDBAYIBgIDAAAAAAAAAQIDEQQSIQUxQVEUYYGRodETIjJTccHh8AYjQlKx8aLiFSQl/9oADAMBAAIRAxEAPwCcUREAREQBERAEREAREQBERAEREAREQBERAEREAREQBERAEREAREQBERAEREAREQBERAEREAREQBERAEREAREQBERAEREAREQBERAEREAREQBERAEREAREQBERAEREAREJQBFzmP8AGkdPCZIh03XMYLT1A4C+ruY05X7FHWI8a1c5N5nMHmxdQD1jU+slV9XaFGGid31Fzg9jYjFLN7K6/L+iZnyAakgeJssKTH6Zu9RCPGWP71BkkpcbuJce1xJPtK2sUNN8EcS4ie7dG62GY20dYC+l7E207SFwVdsONrQ425lo/wAPQppZ5t3aWkfruJcj4jpXbVMP+6z71mRVTH/Je130XA/UoAVWOLTcGxHMaH2hbLasuMfEml+GofpqPtX1R9BooUoOMauE9Wdzh5shzj+LUeohdfgnlQa8htSwMv8A+yO5b+006gd4JXbS2jSno9PiVOJ2DiqKzRtJdW/u8rneIrcFQ2Rocxwc07OaQQfAhXFYFG1bRhERDAREQBERAEREAREQBERAEREAREQBERAUJtuuKxyZ+JAtpqljYAbODQ7M4/6tur2DY768qeUvHzHGKdhs6UXfbcR7W/aP7mntXGcHh5q4wxxbuX25sAuQe0HQetec21i6kYOFKWW2rfyPTbN2dJUHi27NXcbq604+R2k3DQNEKYEXAFn20zh2Ym3YTf2rkMV4SNMzNJPH3NAdmcewD7dlIDMWhMpiEjTIBqy+vh4926jLiPP8JlEji4hxALvN3bbsFiNl47Z8q0puLdl7W7V3LDZU8ROo4uVl7T01d+RrERVV+eoGX7P37Ki3GI422WnjiEQaWfOzOO3Vbv8AK6vbtyWnUcJSkryViOnKUleUbBERSEhscHx6akdmheR2sOrHeLft3Um8M8cxVdmOtHL5hOjvoHn4b+KiFVa62o3HMLrw+MqUHpquRV47ZdHGK7Vpc18+Z9CIuE4J466UiCoPX2ZIfn/6Xf6u/n4792vSUa0a0c0T5/i8JUwtR06i8n1hERTHKEREAREQBERAEREAREQBERAFRzrBVWLiZ/RP+i76isPQyld2IX4kxL4RVSyXuC4hv0W9Vv7hf1rGosRfDm6M5S9uUuHyg29yGnlew17lihF4yo/SNuXE+sRowjTVO2iSXcemvINwSCDcEHUHtv2q/XV753B0hu7KGl3N1tie+2nqWMi0yq9zfKm81tQrtNSulcGsaXOOwG6tK7TzmN7Xt+U0ggkXsRsbHs3WXe2m8zK9nl3l3EMPfA8skFiCbd4BtmHcbLFV6rq3SuzvN3EC7ramwABPfYBWViOayzbzWGbKs+/jYIiLY3CIiAqCpd4F4k+FQ5Xm8sdg7tcPmv8AXz7x3qIVueEcUNPVxuv1XEMf3tcQP3Gx9S7cFXdKquT0ZU7XwSxWHdvajqvLt8ibEVGm4VV6g+bhERAEREAREQBERAEREAREQBYmKMJieBuWuA8SCFlrxK24IR6mU7O58/OYQbHcaEd40VFuOLKAw1Ugto45h69/33WnXjqsHTm4vgfV8PWVelGouKTCIijJjcYSKbopemv0mV2TKTciwPMZQdLDxPctQVRFpGGVt33kcKeWTd27+HwCIi3JAiIgCIiAK7TDrttvmbb2hWls8BpC+Vh5Z2gd7t7epoJ9Q7VJSi5zUVzIMTVVGlKcuCZNtKbtHgrqtUrbNHgrq9ifKAiIgCIiAIiIAiIgCIiAIiIAiIgOG8oeAmRnSNHWZc6cxzH57FGan+qpw9pB5qHeK8BNNKSB1HE27j2Kl2lhr/mx7fM9b+H8el/1pvrj81812miRFVUh7EoiIgCIiAIi9xQucbNBJ7vzohhtJXZ4XuKIuNmgknYNBJ9gWzpcG2Lzfta0gafSPP8AN12GG0rBFeFoaBo6ws79q+p35rrp4OpNX3IpcTtqhSeWHrPw7/I5Wj4UkdrKejb2aOd7Bt+dF0nDGAf+Q0/MibZovfrOJLiTzdsL93ZZZcdO6RwYOe57B2/nt7l12HYc2FoDQrnCYONP1+J5bH7UrYj1G9OSMtoVURWJShERAEREAREQBERAERaXiPi2noGgzP67zaOFnWkkcTYBrfHS50WUm9EYbsbpY9XXsia58jg1rQS46mwGpNhqoop/KgcQfMySc0EYY4RlmQyOe7qNDpHEFrgTmsAB1Tdw3MbjG6jop2NkeYZDebPZxdmIDDK43Oa7RbXQ3sumOGb3kMqyW4mPEvLbRM0hbJO64As3o2m9/nP17OXNa/G/KlXUr4TPRNghlyOJcXSPyX6zQLtGcAbbC4vuo4rsPohQRyRzOdVFx6SE5Oq12gueYHRk6db9M3NbRY76uSplp21sj+iIAY/qNLIXOyXYSLCNpYert1Ta11OqEOXeROrI7Wo4/wARxOr6LD5DGxzWWbliD26DO57jcmzr6t5W0C1VFxo+IVEWJNknlIyMD5HnonWJ64ZIBYObHoOtq4XGx1WJmOKu/wDypJCH2ET2mz7y6ZGaBzCLlmvW35HX1wuyKZ8skwLprh7LloaS52ZziwN3BG97dfZJQgoNtaW7RGcsys9bnUcK8PvmaHVHVvrkbcG3+rs8Au6peEKW2sLT4l33rX4AdAuupAqmOGorVQWvUW89oYqds1SWnXb+Dj8d8njcpfTXDhr0TjcO7mk6g+OnguCewgkEWINiDuCORU9lqirynYbPHUNkpqYSte0mS0bnZXg7nKRuCPdKrsZs+L9enp1cC92XtycPy67zLg+P1OYV+koZJTaNpd4bDxOwWFRGue9rRQXPYI5L2vqdX29q7UUeIAWZSyW7mwMHqBcVwU8BOT1ZbVttRStTWvW15/NFnD+EGjWZ2Y+Yy9vW7c+pa3GOkp5LADozq0WAt2jTmFnzwYowFxge1rQSS4wEADUk25WWqxDH5SzLVU5LNxLFa7ex25B9oVhDBqmtEedxWMrVZfmSv1Jq3gbPDqxsg71t6OsMbszdTaxadA9vmnv7DyPcSo8o8SDX9V9xfRwuPaDqD3FddR14eL8+aXcHc5bKSsSBgjWOf0jNWuGl9wQTdpHIg8lvlHWE4qYXZhsbZ2jXuD2jmR+8abgLvaOrEjQQQbgG42IOxHcrClNSjocNSLi9TIREUpGEReS8DcoD0ioCqoAiIgCIvMj7AlAcvxzxq2gY1jMjqmY5YmSODWA7Z5HHZoJA7zppqRD2M1FXheJ9LPI2acDMczw4HM27Q9o+S0ONw3T5GltCr3H3FcGISRvpon9OxxBls/M5rTnZ0Ya62hLt230BHNaehldR1jDXwvkERN45ekJOW72hhzD55G5Lesbg7KwpU8sde446k8zMqiwmbGqmokaY2ODHylhcAAANGtFvkZiBflmF77nGwzi+alppqVmVzJS68gJu3SwMR+aL67a35brzPDJU1E0lBDIyIEyBsQl6oZ1xmOZ13gnYHf5ICuYTjVPDSVEM1KHzSaMkcHfoyzVoeM4v17jQC3PNspuHdoR/dy3WcJPioYqzpY8kj3Na1rnZtLZbdX5V2y3Gluj3N1fxPiKoxV1PA9zWZSI4yTJlcSGsaZLZi59wevbd52WtqMHqo4GzPilELtA57X5LMylt7iwb+k0vobutzWzxvFo634PHR0nRyxsyHoWEvksMwLA0ktGZ0hy6kadY7DPjv15GD3UibA69whla97WkNLc5aWyN6he3QOOUh2W5F7dllXCpJKqWorHPbcEGRhdIXfpHjLkLgQWgi1s1wBtYXVjDpH4VWg1dNnMOa0UjbAlpPRujc4aNDxcOAIIB0N1abg81dJPLSU7hEwl4ZEywYA4BrAG3BeGuv2kBxWk45otPlvNouz7dxJXDlcCAu4oJrqCMC4m6IgOOvO+gvfkVIeFcWst8qx8VX5XHRnZdS1RIpeuX4i48Zh8wYY3SFzATlc0ZdTvftWTh9ZJU/wCGDlO8hHVHh53qWrrPJOyZ7pJKuVznG5JYz82Wk27aHZhFRz3rvTt+Rj/HNH6LJ/uM+5Pjmj9Fk/3Gfcq/E1F6TJ7kar8TUPpMnuMUXrFp/wCb1/5FmfyvxPa5ppZLOBB/SM2IseSivB+L56VuSwljGgjkBIb9F+7fDUdyln4movSZPcjXGYvwb0Eskd+qx1g9wALhYG9h4qOc3BXZz14YWdlQ7d/zOMnxYSSF3RsivyZmy+u/2LfYXiRaRr+ewrU4zh7WmwsqUF7W7Nj+exc7efeRJZSRaSpzgEHX86Le4NjJh0Jsw31OvRuPzreaTuOW/ao/wevykA+vvHaurikuARrpr3j71DGTpyN5RU1ZnU1OK1DTYvPcWtZYjtBssd2IyneST3rfUsPDK0WEMh6hsI3+YeTD3ch7OxXK2PoTZ5AvsS4C/hchdEpT3xd0RRjHc1qenTOO7nnxe4/aqBoPL2lWPhbP8xnvsP2qoqx5zfeb960zTN8iOo4drLtyH5u3gt2uTwGYZxqCe7sXWLtpNuOpxVVaQREUhGFrOJJS2lmI3EchB78pWzWLicWaNw7Qd0B85YhHR00NJNSzufUAtdKwloyOuJW5i0gnQhvVPzTcg6K1HjTcQrY5MRlOU5RJIzK2zWAm+W1tQLWaATfTXecqKrwuRuraRjmktfHI2na5jm6EEOAPgeYsVkXwr9S/ll2LEx5EPRaj3LwIIfxD/Z9TOMPlPQyWbnfldnj+VlA0yjW3nC24N14wKKgNLUGpe8VAH6BrXts4t651yHITbLd175tNVPV8K/Uv5ZL4V+pfyydJjyHRanLwPnap4imkp46Z7wYYiCxlgMp61yDvc5ze9+XYtpjNTRQilkoXO6eMNMnSOa4NkaRIDYxgSEOflzDT9DtzM63wr9S/lkvhX6l/LJ0mPIdEqcvAgLCsXhnrWzYi4yM0MjmkBzzG0ZQ4Bpz5sgYRpfNe41Ktz418GlnZRSFsEhLDmLXmWKzmgPJYOqQ8ktsLXG5AK+gb4V+pfyyXwr9S/lk6THkOiVPtECmGg/s6+d/wzPfo87bZPkb5LW0zZL5tb3stw7iqp/ztrAXZETYaDUtupivhX6l/LL30+GedR+2nXPWqektYssA+jOTqU817cPoRCOOq70t/8H4VX+/dd6W/+D7lLvT4Z51H7adOnwzzqP20658r5lr06l7jwXkRF/fuu9Lf/B9yf37rvS3/AMH3KXenwzzqP206dPhnnUftp0yvmOnUvceC8iIv7913pb/4PuXT8OV76qnMkzi9we5rnG2Y6AgaaHT6l2slRhoa53/ikMGZ2QQOIHbYLm8Jk+HudkjEUJecrWtDczQANQO0jXwA5KOSTajcir4iFSk2qWW1tdO7ccVj9J0rrRs07Wj+sjX9keta+Lhp/PT9lx+s/Yp0g4ciaAMoV3+wovNHsUno0VPpmQVV4c6Ig3uDzts7/tbfCa7Tu5js7/BSPxHwrHLE4BvLkoke11PKWu3Bse8dq5q9LiielUvvOwFnDXUHf71ucMrRIOgmNyf8OTmdNrn54HtHrXL4fVXA105d3/S2rGZtNeVst7g8rW28Vz0p5HruJakMy0Myvw8ROsRM4HZzeiIPdq3dY5Y3zZvWyA/0LpsHe97CJR1mkAnTrC1w4jke3vC2lI1jriwNudt1YqKOJzkjneG6MCTM0Otzzsjb/wAWhdgvDIg3YWXtbpWI223dhERZMBeXtuLL0iAg3yocOvp6g1MYux9hI0ciNA72WHq71zeFwmpIbDZzjs0uY037OsQF9D4thLZ2FrgDcc1DXFPksfG8vgu3nYbeoqCcHe8S0weOdJZW/I8fF9X+iu9+L8SfF7X+iu9+L8aw8M4yxXDrNJMjB8yUF7bdx+UPUunofLzynpLHmY5P6XC60Uo8Sx6ZinrBRfw/s0nxe1/orvfi/Gnxe1/orvfi/GuuZ5bad20RH03lv9BCvDyvxnaFp8KqIf8AIBbZqfMdLxvu199pxfxe1/orvfi/Gnxe1/orvfi/Gu1+Nseik+FTCVUeVkeiH11EITNT/cZ6Vjf2R7/9jifi9r/RXe/F+NPi9r/RXe/F+Ndy3yrN504H0quD6l6+NaIDVjB3CcuP8MZWM9PmY6Xjfdr77ThPi9r/AEV3vxfjT4va/wBFd78X413B8sFOB/hPJ7GnT2uaPqWtn8rE8nVgpwCdicz3exqw5wXM3jiMc/0JfH+zmD5Pq/0Z3vxfjWtqMGfE7LLZhG4DmPd7GOP7yF01XU19V/jzdG08nOyexjesVlYPwyLjIwyO8+RtmDwZz/a9ijU3PSKJXjfRK9WUb8o3/m5q8Kwh0rWtylsN7hnzpXec48x37DYKWOH8LEMYFrGw25dysYNw8I+s/rOO5K3oC6aVPJv3nnsVi5YiXJcgiIpTjKObdRz5QeGbjpWDUb945hSOsbEKQSMLT2LDV1YynZ3Ib4RonzPc35jdz48vtUhUlI2Ntmj1nn69z6lr8JpI6UyNeQ27yRcE3HcAPv8ABZXTySvIhabX0e8Haw2b4g79q540LanTKqmZE1SGA33JGnNx20H/AN9S2+CwODczt3an7ljYbw+GnPIczzzP50W6AsuhKxBKVyqIiyaBERAEREAXiSEO3F17RAaSv4Uil+aPYuZxLyaMds0HxAP1qQUWrinvRspOO5kNVPkuA/8AWPVmH1G37lrpfJ1b5kg8HD7WqdS0LwYGnkFG6MDpjjK8d0mQQeAQOUvsYfsRnAo7JfZGp1NIzzQqfA2eaFj0Eesk/wCRxH7iFI+B2+ZKf2mD+lZlPwMOUDj9KR32AKYRSt80L0IQOSegh9sw8fiH+ojKj4KI+TBGO9zS8/xErc03CEuxkIHY2zR7G2XbBqqtlRguBzyr1J+1JnPUPB8TNSLnvW7gpGsHVACvIpSEIiIAiIgCIiAxpsPY43LQVdiga3YWVxEAREQBERAEREAREQBERAEREAREQBERAEREAREQBERAEREAREQBE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520700" y="301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http://www.inflagrantecollecto.info/images/ping_po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1625"/>
            <a:ext cx="2209800" cy="22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Taiwan</a:t>
            </a: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1371600"/>
            <a:ext cx="8007458" cy="47244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</a:t>
            </a:r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:</a:t>
            </a:r>
          </a:p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Military</a:t>
            </a:r>
          </a:p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Influence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3394928"/>
            <a:ext cx="5312607" cy="3271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32" y="228600"/>
            <a:ext cx="476056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903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</a:t>
            </a:r>
            <a:r>
              <a:rPr lang="en-U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Economy</a:t>
            </a:r>
            <a:endParaRPr lang="en-US" sz="4500" b="1" dirty="0">
              <a:solidFill>
                <a:schemeClr val="accent2">
                  <a:lumMod val="60000"/>
                  <a:lumOff val="40000"/>
                </a:schemeClr>
              </a:solidFill>
              <a:latin typeface="Tw Cen MT" pitchFamily="34" charset="0"/>
            </a:endParaRP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5" name="Picture 4" descr="Russian_economy_since_fall_of_Soviet_Un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52" y="1143001"/>
            <a:ext cx="5724674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121" y="1905000"/>
            <a:ext cx="2668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Perestroika </a:t>
            </a:r>
          </a:p>
          <a:p>
            <a:pPr algn="r">
              <a:defRPr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to Shock </a:t>
            </a:r>
          </a:p>
          <a:p>
            <a:pPr algn="r">
              <a:defRPr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Therapy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22131" y="486262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Describe the difference between these two terms.</a:t>
            </a:r>
            <a:endParaRPr lang="en-US" sz="2800" b="1" i="1" dirty="0">
              <a:solidFill>
                <a:schemeClr val="accent2">
                  <a:lumMod val="60000"/>
                  <a:lumOff val="40000"/>
                </a:schemeClr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age:China ethnolinguistic 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629400" cy="549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Social Cleavage:  Ethnicity</a:t>
            </a:r>
          </a:p>
          <a:p>
            <a:pPr algn="r" eaLnBrk="1" hangingPunct="1"/>
            <a:endParaRPr lang="en-US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02792"/>
            <a:ext cx="4876800" cy="577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32" y="283470"/>
            <a:ext cx="68580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w Cen MT" pitchFamily="34" charset="0"/>
              </a:rPr>
              <a:t>225 million “Floating Population”</a:t>
            </a:r>
            <a:endParaRPr lang="en-US" sz="36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5" name="Content Placeholder 4" descr="milli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654" y="223284"/>
            <a:ext cx="2259724" cy="290666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962400" cy="441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latin typeface="Tw Cen MT" pitchFamily="34" charset="0"/>
              </a:rPr>
              <a:t>No </a:t>
            </a:r>
            <a:r>
              <a:rPr lang="en-US" sz="2400" b="1" i="1" dirty="0" err="1" smtClean="0">
                <a:solidFill>
                  <a:schemeClr val="bg1"/>
                </a:solidFill>
                <a:latin typeface="Tw Cen MT" pitchFamily="34" charset="0"/>
              </a:rPr>
              <a:t>hukou</a:t>
            </a:r>
            <a:r>
              <a:rPr lang="en-US" sz="2400" b="1" i="1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w Cen MT" pitchFamily="34" charset="0"/>
              </a:rPr>
              <a:t>(household registration)</a:t>
            </a:r>
            <a:endParaRPr lang="en-US" sz="2400" b="1" i="1" dirty="0" smtClean="0">
              <a:solidFill>
                <a:schemeClr val="bg1"/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Tw Cen MT" pitchFamily="34" charset="0"/>
              </a:rPr>
              <a:t> Without </a:t>
            </a:r>
            <a:r>
              <a:rPr lang="en-US" sz="2400" b="1" i="1" dirty="0" err="1" smtClean="0">
                <a:solidFill>
                  <a:schemeClr val="bg1"/>
                </a:solidFill>
                <a:latin typeface="Tw Cen MT" pitchFamily="34" charset="0"/>
              </a:rPr>
              <a:t>hukou</a:t>
            </a:r>
            <a:r>
              <a:rPr lang="en-US" sz="2400" b="1" i="1" dirty="0" smtClean="0">
                <a:solidFill>
                  <a:schemeClr val="bg1"/>
                </a:solidFill>
                <a:latin typeface="Tw Cen MT" pitchFamily="34" charset="0"/>
              </a:rPr>
              <a:t> , </a:t>
            </a:r>
            <a:r>
              <a:rPr lang="en-US" sz="2400" b="1" dirty="0" smtClean="0">
                <a:solidFill>
                  <a:schemeClr val="bg1"/>
                </a:solidFill>
                <a:latin typeface="Tw Cen MT" pitchFamily="34" charset="0"/>
              </a:rPr>
              <a:t>residents cannot sign lease, children cannot go to school and they cannot qualify for welfare.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w Cen MT" pitchFamily="34" charset="0"/>
              </a:rPr>
              <a:t>Often they are blamed for urban crime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latin typeface="Tw Cen MT" pitchFamily="34" charset="0"/>
              </a:rPr>
              <a:t>60 percent of  migrant “floating workers” now bring their children to cities.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6" name="Content Placeholder 5" descr="floating biker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876800" y="3200400"/>
            <a:ext cx="4038600" cy="2827337"/>
          </a:xfrm>
        </p:spPr>
      </p:pic>
      <p:sp>
        <p:nvSpPr>
          <p:cNvPr id="3" name="Rectangle 2"/>
          <p:cNvSpPr/>
          <p:nvPr/>
        </p:nvSpPr>
        <p:spPr>
          <a:xfrm>
            <a:off x="10633" y="223284"/>
            <a:ext cx="3448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w Cen MT" pitchFamily="34" charset="0"/>
              </a:rPr>
              <a:t>Conflict: </a:t>
            </a:r>
            <a:r>
              <a:rPr lang="en-US" sz="4000" b="1" dirty="0" err="1" smtClean="0">
                <a:solidFill>
                  <a:srgbClr val="FF0000"/>
                </a:solidFill>
                <a:latin typeface="Tw Cen MT" pitchFamily="34" charset="0"/>
              </a:rPr>
              <a:t>Hukou</a:t>
            </a:r>
            <a:endParaRPr lang="en-US" sz="4000" b="1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280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33" y="223284"/>
            <a:ext cx="8462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Conflict: </a:t>
            </a:r>
            <a:r>
              <a:rPr lang="en-US" sz="3600" b="1" dirty="0" smtClean="0">
                <a:solidFill>
                  <a:srgbClr val="FF0000"/>
                </a:solidFill>
                <a:latin typeface="Tw Cen MT" pitchFamily="34" charset="0"/>
              </a:rPr>
              <a:t>Relocation and Three Gorges Dam</a:t>
            </a:r>
            <a:endParaRPr lang="en-US" sz="3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906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1/10 of all the electronic power of China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1.4 miles long, 600 feet above the river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1.3 Million relocated (4 Million more…)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$60 B (projected $25 B)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Rise of environmental NGO’s (large reservoir “</a:t>
            </a:r>
            <a:r>
              <a:rPr lang="en-US" sz="3200" dirty="0" err="1" smtClean="0">
                <a:solidFill>
                  <a:schemeClr val="bg1"/>
                </a:solidFill>
                <a:latin typeface="Tw Cen MT" pitchFamily="34" charset="0"/>
              </a:rPr>
              <a:t>sess</a:t>
            </a:r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 pool”  </a:t>
            </a:r>
          </a:p>
          <a:p>
            <a:endParaRPr lang="en-US" sz="3200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12" name="Picture 2" descr="http://www.yangtze-river-cruises.com/assets/images/ThreeGorges/three-gorges-dam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16" y="3657600"/>
            <a:ext cx="53816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848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33" y="223284"/>
            <a:ext cx="8462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Conflict: </a:t>
            </a:r>
            <a:r>
              <a:rPr lang="en-US" sz="3600" b="1" dirty="0" smtClean="0">
                <a:solidFill>
                  <a:srgbClr val="FF0000"/>
                </a:solidFill>
                <a:latin typeface="Tw Cen MT" pitchFamily="34" charset="0"/>
              </a:rPr>
              <a:t>Relocation and Three Gorges Dam</a:t>
            </a:r>
            <a:endParaRPr lang="en-US" sz="3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2624500" cy="2514600"/>
          </a:xfrm>
        </p:spPr>
      </p:pic>
      <p:sp>
        <p:nvSpPr>
          <p:cNvPr id="10" name="TextBox 9"/>
          <p:cNvSpPr txBox="1"/>
          <p:nvPr/>
        </p:nvSpPr>
        <p:spPr>
          <a:xfrm>
            <a:off x="3048000" y="1123967"/>
            <a:ext cx="5715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Dream of Mao (self-sufficient with out foreign intervention)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1992 National People’s Congress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1787 – YES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177 – NO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664 – ABSTENTIONS  </a:t>
            </a:r>
          </a:p>
          <a:p>
            <a:endParaRPr lang="en-US" sz="3200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5334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Why is this vote significant?</a:t>
            </a:r>
            <a:endParaRPr lang="en-US" sz="3200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09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57704" cy="2971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0" y="1"/>
            <a:ext cx="424433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124200"/>
            <a:ext cx="88011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What are the internal and external </a:t>
            </a:r>
            <a:r>
              <a:rPr lang="en-US" sz="3600" b="1" dirty="0" smtClean="0">
                <a:solidFill>
                  <a:srgbClr val="FF0000"/>
                </a:solidFill>
                <a:latin typeface="Tw Cen MT" pitchFamily="34" charset="0"/>
              </a:rPr>
              <a:t>sources of conflict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for each government?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How does government attempt to resolve conflict?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How are the conflicts related to </a:t>
            </a:r>
            <a:r>
              <a:rPr lang="en-US" sz="3600" b="1" dirty="0" smtClean="0">
                <a:solidFill>
                  <a:srgbClr val="FF0000"/>
                </a:solidFill>
                <a:latin typeface="Tw Cen MT" pitchFamily="34" charset="0"/>
              </a:rPr>
              <a:t>social cleavages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?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767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ashingtoncitypaper.com/blogs/citydesk/files/2009/01/oligarc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0005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53" y="458972"/>
            <a:ext cx="4454296" cy="558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endParaRPr lang="en-US" sz="3700" dirty="0" smtClean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 marL="0" lvl="1" algn="ctr"/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“Insider Privatization” </a:t>
            </a:r>
          </a:p>
          <a:p>
            <a:pPr marL="0" lvl="1" algn="ctr"/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1992 Vouchers </a:t>
            </a:r>
          </a:p>
          <a:p>
            <a:pPr marL="0" lvl="1" algn="ctr"/>
            <a:r>
              <a:rPr lang="en-US" sz="37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l</a:t>
            </a:r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ed to the  </a:t>
            </a:r>
          </a:p>
          <a:p>
            <a:pPr marL="0" lvl="1" algn="ctr"/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Rise of the Oligarchs</a:t>
            </a:r>
          </a:p>
          <a:p>
            <a:pPr marL="0" lvl="1" algn="ctr"/>
            <a:endParaRPr lang="en-US" sz="37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 marL="0" lvl="1"/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1998 GDP    </a:t>
            </a:r>
          </a:p>
          <a:p>
            <a:pPr marL="0" lvl="1"/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54% from 1989</a:t>
            </a:r>
          </a:p>
          <a:p>
            <a:pPr marL="0" lvl="1"/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   in the Mafia </a:t>
            </a:r>
            <a:endParaRPr lang="en-US" sz="3700" dirty="0">
              <a:solidFill>
                <a:schemeClr val="accent2">
                  <a:lumMod val="60000"/>
                  <a:lumOff val="40000"/>
                </a:schemeClr>
              </a:solidFill>
              <a:latin typeface="Tw Cen MT" pitchFamily="34" charset="0"/>
            </a:endParaRP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64299" y="3810000"/>
            <a:ext cx="0" cy="668079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4800" y="5015023"/>
            <a:ext cx="0" cy="6858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447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</a:t>
            </a:r>
            <a:r>
              <a:rPr lang="en-U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Economy</a:t>
            </a:r>
            <a:endParaRPr lang="en-US" sz="4500" b="1" dirty="0">
              <a:solidFill>
                <a:schemeClr val="accent2">
                  <a:lumMod val="60000"/>
                  <a:lumOff val="40000"/>
                </a:schemeClr>
              </a:solidFill>
              <a:latin typeface="Tw Cen MT" pitchFamily="34" charset="0"/>
            </a:endParaRP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98074"/>
            <a:ext cx="8382000" cy="14619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500" b="1" dirty="0">
              <a:solidFill>
                <a:schemeClr val="accent2">
                  <a:lumMod val="40000"/>
                  <a:lumOff val="60000"/>
                </a:schemeClr>
              </a:solidFill>
              <a:latin typeface="Tw Cen MT" pitchFamily="34" charset="0"/>
            </a:endParaRPr>
          </a:p>
          <a:p>
            <a:pPr lvl="1" algn="ctr">
              <a:buSzPct val="85000"/>
              <a:buFont typeface="Wingdings" pitchFamily="2" charset="2"/>
              <a:buChar char="§"/>
              <a:defRPr/>
            </a:pPr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Hyperinflation</a:t>
            </a:r>
            <a:r>
              <a:rPr lang="en-US" sz="37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, </a:t>
            </a:r>
            <a:r>
              <a:rPr lang="en-US" sz="3700" dirty="0" smtClean="0">
                <a:solidFill>
                  <a:schemeClr val="bg1"/>
                </a:solidFill>
                <a:latin typeface="Tw Cen MT" pitchFamily="34" charset="0"/>
              </a:rPr>
              <a:t>Ruble Devaluation</a:t>
            </a:r>
            <a:r>
              <a:rPr lang="en-US" sz="37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, </a:t>
            </a:r>
            <a:endParaRPr lang="en-US" sz="3700" dirty="0" smtClean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 lvl="1" algn="ctr">
              <a:buSzPct val="85000"/>
              <a:buFont typeface="Wingdings" pitchFamily="2" charset="2"/>
              <a:buChar char="§"/>
              <a:defRPr/>
            </a:pPr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 Debt </a:t>
            </a:r>
            <a:r>
              <a:rPr lang="en-US" sz="37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Trap, </a:t>
            </a:r>
            <a:r>
              <a:rPr lang="en-US" sz="37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Loan Default, </a:t>
            </a:r>
            <a:r>
              <a:rPr lang="en-US" sz="3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Capital Flight</a:t>
            </a:r>
            <a:endParaRPr lang="en-US" sz="3700" dirty="0">
              <a:solidFill>
                <a:schemeClr val="accent2">
                  <a:lumMod val="60000"/>
                  <a:lumOff val="40000"/>
                </a:schemeClr>
              </a:solidFill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382762"/>
            <a:ext cx="2590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itchFamily="34" charset="0"/>
              </a:rPr>
              <a:t>Transition from a Command Economy</a:t>
            </a:r>
          </a:p>
          <a:p>
            <a:endParaRPr lang="en-US" dirty="0"/>
          </a:p>
        </p:txBody>
      </p:sp>
      <p:pic>
        <p:nvPicPr>
          <p:cNvPr id="2050" name="Picture 2" descr="http://blogs.ft.com/beyond-brics/files/2011/11/russia-capital-outflow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95729"/>
            <a:ext cx="429577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629400" y="2844700"/>
            <a:ext cx="1676400" cy="271790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52775" y="1354409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C0066"/>
                </a:solidFill>
              </a:rPr>
              <a:t>Capital Flight in 2</a:t>
            </a:r>
            <a:r>
              <a:rPr lang="en-US" sz="1800" baseline="30000" dirty="0" smtClean="0">
                <a:solidFill>
                  <a:srgbClr val="CC0066"/>
                </a:solidFill>
              </a:rPr>
              <a:t>nd</a:t>
            </a:r>
            <a:r>
              <a:rPr lang="en-US" sz="1800" dirty="0" smtClean="0">
                <a:solidFill>
                  <a:srgbClr val="CC0066"/>
                </a:solidFill>
              </a:rPr>
              <a:t> Quarter of 2012 hit $22 B = 200% increase from 2011</a:t>
            </a:r>
            <a:endParaRPr lang="en-US" sz="18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758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013637"/>
            <a:ext cx="73914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Increasing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Kremlin Ownership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Oil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Dependency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Unemployment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Income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Inequality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Economy</a:t>
            </a: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208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73914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srgbClr val="FFC000"/>
                </a:solidFill>
                <a:latin typeface="Tw Cen MT" pitchFamily="34" charset="0"/>
              </a:rPr>
              <a:t>Bright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 Spots for Russia</a:t>
            </a:r>
          </a:p>
          <a:p>
            <a:pPr>
              <a:defRPr/>
            </a:pPr>
            <a:endParaRPr lang="en-US" sz="4000" dirty="0" smtClean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 WTO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,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G-8, BRIC Nation 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 Skilled, Educated Workforce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rPr>
              <a:t> Growing Middle Class 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Economy</a:t>
            </a: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Economy</a:t>
            </a: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54578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4898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itchFamily="34" charset="0"/>
              </a:rPr>
              <a:t>Conflict: Economy</a:t>
            </a:r>
          </a:p>
          <a:p>
            <a:pPr algn="r"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64641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9963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On-screen Show (4:3)</PresentationFormat>
  <Paragraphs>172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Conflict: Chechnya      2004 Beslan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225 million “Floating Population”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2011-02-27T23:34:46Z</dcterms:created>
  <dcterms:modified xsi:type="dcterms:W3CDTF">2013-03-04T15:38:56Z</dcterms:modified>
</cp:coreProperties>
</file>