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7" r:id="rId2"/>
    <p:sldId id="258" r:id="rId3"/>
    <p:sldId id="281" r:id="rId4"/>
    <p:sldId id="278" r:id="rId5"/>
    <p:sldId id="260" r:id="rId6"/>
    <p:sldId id="262" r:id="rId7"/>
    <p:sldId id="261" r:id="rId8"/>
    <p:sldId id="280" r:id="rId9"/>
    <p:sldId id="263" r:id="rId10"/>
    <p:sldId id="268" r:id="rId11"/>
    <p:sldId id="267" r:id="rId12"/>
    <p:sldId id="270" r:id="rId13"/>
    <p:sldId id="259" r:id="rId14"/>
    <p:sldId id="272" r:id="rId15"/>
    <p:sldId id="274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6CD08-0317-4FE8-B8F2-46281B15E5F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955AA-A2CD-4B37-A6F9-C81163A4A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7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A2A7-970A-4968-BF0F-DE49AD19294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899E-4E27-408A-91B3-0627B69A2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A2A7-970A-4968-BF0F-DE49AD19294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899E-4E27-408A-91B3-0627B69A2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A2A7-970A-4968-BF0F-DE49AD19294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899E-4E27-408A-91B3-0627B69A2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A2A7-970A-4968-BF0F-DE49AD19294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899E-4E27-408A-91B3-0627B69A2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A2A7-970A-4968-BF0F-DE49AD19294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899E-4E27-408A-91B3-0627B69A2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A2A7-970A-4968-BF0F-DE49AD19294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899E-4E27-408A-91B3-0627B69A2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A2A7-970A-4968-BF0F-DE49AD19294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899E-4E27-408A-91B3-0627B69A2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A2A7-970A-4968-BF0F-DE49AD19294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899E-4E27-408A-91B3-0627B69A2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A2A7-970A-4968-BF0F-DE49AD19294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899E-4E27-408A-91B3-0627B69A2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A2A7-970A-4968-BF0F-DE49AD19294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899E-4E27-408A-91B3-0627B69A2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A2A7-970A-4968-BF0F-DE49AD19294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899E-4E27-408A-91B3-0627B69A2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DA2A7-970A-4968-BF0F-DE49AD19294D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0899E-4E27-408A-91B3-0627B69A2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upload.wikimedia.org/wikipedia/commons/3/38/Putin_Approval_Rating_2000-2008.P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I2_7AfFCH-g&amp;feature=plcp&amp;list=PL0032D6F812394F4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bs.org/frontlineworld/watch/player.html?pkg=frow71&amp;seg=1&amp;mod=0" TargetMode="External"/><Relationship Id="rId5" Type="http://schemas.openxmlformats.org/officeDocument/2006/relationships/hyperlink" Target="http://www.time.com/time/photogallery/0,29307,1914832_2302357,00.html" TargetMode="External"/><Relationship Id="rId4" Type="http://schemas.openxmlformats.org/officeDocument/2006/relationships/hyperlink" Target="http://www.youtube.com/watch?v=zk_VszbZa_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428767" y="914400"/>
            <a:ext cx="4219433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1066800"/>
            <a:ext cx="362150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BellGothic Blk BT" pitchFamily="34" charset="0"/>
              </a:rPr>
              <a:t>PUTIN,</a:t>
            </a:r>
          </a:p>
          <a:p>
            <a:r>
              <a:rPr lang="en-US" sz="8000" dirty="0" smtClean="0">
                <a:latin typeface="BellGothic Blk BT" pitchFamily="34" charset="0"/>
              </a:rPr>
              <a:t>Power,</a:t>
            </a:r>
          </a:p>
          <a:p>
            <a:r>
              <a:rPr lang="en-US" sz="8000" dirty="0" smtClean="0">
                <a:latin typeface="BellGothic Blk BT" pitchFamily="34" charset="0"/>
              </a:rPr>
              <a:t>and</a:t>
            </a:r>
          </a:p>
          <a:p>
            <a:r>
              <a:rPr lang="en-US" sz="8000" dirty="0" smtClean="0">
                <a:solidFill>
                  <a:srgbClr val="C00000"/>
                </a:solidFill>
                <a:latin typeface="BellGothic Blk BT" pitchFamily="34" charset="0"/>
              </a:rPr>
              <a:t>Russia</a:t>
            </a:r>
            <a:endParaRPr lang="en-US" sz="80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304800"/>
            <a:ext cx="706635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  <a:latin typeface="BellGothic Blk BT" pitchFamily="34" charset="0"/>
              </a:rPr>
              <a:t>CONSOLIDATION OF </a:t>
            </a:r>
          </a:p>
          <a:p>
            <a:r>
              <a:rPr lang="en-US" sz="5000" dirty="0" smtClean="0">
                <a:solidFill>
                  <a:srgbClr val="C00000"/>
                </a:solidFill>
                <a:latin typeface="BellGothic Blk BT" pitchFamily="34" charset="0"/>
              </a:rPr>
              <a:t>GOVERNMENT POWER</a:t>
            </a:r>
            <a:endParaRPr lang="en-US" sz="50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1" y="2286000"/>
            <a:ext cx="8153399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“All these challenges to Russia’s development can be overcome, only through more political competition, real rule of law and openness and transparency.”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02462" y="5381034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Putin, Feb. 2012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304800"/>
            <a:ext cx="590418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500" dirty="0" smtClean="0">
                <a:solidFill>
                  <a:srgbClr val="C00000"/>
                </a:solidFill>
                <a:latin typeface="BellGothic Blk BT" pitchFamily="34" charset="0"/>
              </a:rPr>
              <a:t>PUBLIC OPINION</a:t>
            </a:r>
            <a:endParaRPr lang="en-US" sz="55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  <p:pic>
        <p:nvPicPr>
          <p:cNvPr id="15362" name="Picture 2" descr="File:Putin Approval Rating 2000-2008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905000"/>
            <a:ext cx="8686800" cy="39997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1524000" y="2667000"/>
            <a:ext cx="5873724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latin typeface="Arial" pitchFamily="34" charset="0"/>
                <a:cs typeface="Arial" pitchFamily="34" charset="0"/>
              </a:rPr>
              <a:t>Freedom House Ranking  </a:t>
            </a:r>
          </a:p>
          <a:p>
            <a:pPr algn="ctr"/>
            <a:r>
              <a:rPr lang="en-US" sz="3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NOT FREE</a:t>
            </a:r>
          </a:p>
          <a:p>
            <a:pPr algn="ctr">
              <a:buFont typeface="Arial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Political Rights:  6</a:t>
            </a:r>
          </a:p>
          <a:p>
            <a:pPr algn="ctr">
              <a:buFont typeface="Arial" pitchFamily="34" charset="0"/>
              <a:buChar char="•"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Civil Liberties: 5</a:t>
            </a:r>
            <a:endParaRPr lang="en-US" sz="3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304800"/>
            <a:ext cx="590418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500" dirty="0" smtClean="0">
                <a:solidFill>
                  <a:srgbClr val="C00000"/>
                </a:solidFill>
                <a:latin typeface="BellGothic Blk BT" pitchFamily="34" charset="0"/>
              </a:rPr>
              <a:t>PUBLIC OPINION</a:t>
            </a:r>
            <a:endParaRPr lang="en-US" sz="55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  <p:pic>
        <p:nvPicPr>
          <p:cNvPr id="6" name="Picture 3" descr="P1-AK660B_MEDVE_200802272148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700410"/>
            <a:ext cx="6553200" cy="4547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u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6" name="Picture 5" descr="putin-political-cartoon.jpg"/>
          <p:cNvPicPr>
            <a:picLocks noChangeAspect="1"/>
          </p:cNvPicPr>
          <p:nvPr/>
        </p:nvPicPr>
        <p:blipFill>
          <a:blip r:embed="rId4" cstate="print"/>
          <a:srcRect l="12041" r="12932"/>
          <a:stretch>
            <a:fillRect/>
          </a:stretch>
        </p:blipFill>
        <p:spPr>
          <a:xfrm>
            <a:off x="1295400" y="914400"/>
            <a:ext cx="6172200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28600" y="1828800"/>
            <a:ext cx="4343400" cy="48797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untitled2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37955" y="152400"/>
            <a:ext cx="5215545" cy="449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152400"/>
            <a:ext cx="70235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BellGothic Blk BT" pitchFamily="34" charset="0"/>
              </a:rPr>
              <a:t>DOES RUSSIA NEED A </a:t>
            </a:r>
            <a:br>
              <a:rPr lang="en-US" sz="4800" dirty="0" smtClean="0">
                <a:solidFill>
                  <a:srgbClr val="C00000"/>
                </a:solidFill>
                <a:latin typeface="BellGothic Blk BT" pitchFamily="34" charset="0"/>
              </a:rPr>
            </a:br>
            <a:r>
              <a:rPr lang="en-US" sz="4800" dirty="0" smtClean="0">
                <a:solidFill>
                  <a:srgbClr val="C00000"/>
                </a:solidFill>
                <a:latin typeface="BellGothic Blk BT" pitchFamily="34" charset="0"/>
              </a:rPr>
              <a:t>MAN LIKE PUTIN?</a:t>
            </a:r>
            <a:endParaRPr lang="en-US" sz="48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486" y="1722060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Horrible demographics with a shrinking population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Pension and health care costs on the rise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Labor productivity in steady decline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New investments and non-oil industries are needed to keep up with the pace of spending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Ethnic diversity is putting a real strain on the country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Unrest and protests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Corruption  </a:t>
            </a:r>
          </a:p>
        </p:txBody>
      </p:sp>
    </p:spTree>
    <p:extLst>
      <p:ext uri="{BB962C8B-B14F-4D97-AF65-F5344CB8AC3E}">
        <p14:creationId xmlns:p14="http://schemas.microsoft.com/office/powerpoint/2010/main" val="7627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304800"/>
            <a:ext cx="70235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BellGothic Blk BT" pitchFamily="34" charset="0"/>
              </a:rPr>
              <a:t>DOES RUSSIA NEED A </a:t>
            </a:r>
            <a:br>
              <a:rPr lang="en-US" sz="4800" dirty="0" smtClean="0">
                <a:solidFill>
                  <a:srgbClr val="C00000"/>
                </a:solidFill>
                <a:latin typeface="BellGothic Blk BT" pitchFamily="34" charset="0"/>
              </a:rPr>
            </a:br>
            <a:r>
              <a:rPr lang="en-US" sz="4800" dirty="0" smtClean="0">
                <a:solidFill>
                  <a:srgbClr val="C00000"/>
                </a:solidFill>
                <a:latin typeface="BellGothic Blk BT" pitchFamily="34" charset="0"/>
              </a:rPr>
              <a:t>MAN LIKE PUTIN?</a:t>
            </a:r>
            <a:endParaRPr lang="en-US" sz="48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057400"/>
            <a:ext cx="899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brings Russia </a:t>
            </a:r>
            <a:r>
              <a:rPr lang="en-US" sz="3200" b="1" dirty="0" smtClean="0"/>
              <a:t>stability</a:t>
            </a:r>
            <a:r>
              <a:rPr lang="en-US" sz="3200" dirty="0" smtClean="0"/>
              <a:t>?  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			Legitimacy</a:t>
            </a:r>
            <a:r>
              <a:rPr lang="en-US" sz="3200" dirty="0" smtClean="0"/>
              <a:t>? 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				Democracy?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				</a:t>
            </a:r>
            <a:r>
              <a:rPr lang="en-US" sz="3200" b="1" smtClean="0"/>
              <a:t>	Rule of Law?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114800"/>
            <a:ext cx="8486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1999 Price of Oil = $27 a barrel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8086" y="48006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2012 Price </a:t>
            </a:r>
            <a:r>
              <a:rPr lang="en-US" sz="3200" b="1" dirty="0"/>
              <a:t>of Oil = </a:t>
            </a:r>
            <a:r>
              <a:rPr lang="en-US" sz="3200" b="1" dirty="0" smtClean="0"/>
              <a:t>$116 </a:t>
            </a:r>
            <a:r>
              <a:rPr lang="en-US" sz="3200" b="1" dirty="0"/>
              <a:t>a barrel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5791200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A new group of Oligarchs loyal to Putin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4347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304800"/>
            <a:ext cx="70235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BellGothic Blk BT" pitchFamily="34" charset="0"/>
              </a:rPr>
              <a:t>DOES RUSSIA NEED A </a:t>
            </a:r>
            <a:br>
              <a:rPr lang="en-US" sz="4800" dirty="0" smtClean="0">
                <a:solidFill>
                  <a:srgbClr val="C00000"/>
                </a:solidFill>
                <a:latin typeface="BellGothic Blk BT" pitchFamily="34" charset="0"/>
              </a:rPr>
            </a:br>
            <a:r>
              <a:rPr lang="en-US" sz="4800" dirty="0" smtClean="0">
                <a:solidFill>
                  <a:srgbClr val="C00000"/>
                </a:solidFill>
                <a:latin typeface="BellGothic Blk BT" pitchFamily="34" charset="0"/>
              </a:rPr>
              <a:t>MAN LIKE PUTIN?</a:t>
            </a:r>
            <a:endParaRPr lang="en-US" sz="48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7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565275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</a:rPr>
              <a:t>Using the articles you read last night (and</a:t>
            </a:r>
            <a:r>
              <a:rPr kumimoji="0" lang="en-US" sz="40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</a:rPr>
              <a:t> from your book reading), identify the groups in Russia wh</a:t>
            </a:r>
            <a:r>
              <a:rPr lang="en-US" sz="40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 support Putin and those who oppose him.  Be ready to explain why!</a:t>
            </a:r>
            <a:endParaRPr kumimoji="0" lang="en-US" sz="40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45720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Putin, Power and Russia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562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http://www.youtube.com/watch?v=I2_7AfFCH-g&amp;feature=plcp&amp;list=PL0032D6F812394F45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5656446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http://www.youtube.com/watch?v=I2_7AfFCH-g&amp;feature=plcp&amp;list=PL0032D6F812394F45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304800"/>
            <a:ext cx="796730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500" dirty="0" smtClean="0">
                <a:solidFill>
                  <a:srgbClr val="C00000"/>
                </a:solidFill>
                <a:latin typeface="BellGothic Blk BT" pitchFamily="34" charset="0"/>
              </a:rPr>
              <a:t>PUTIN’S </a:t>
            </a:r>
            <a:r>
              <a:rPr lang="en-US" sz="5500" dirty="0" smtClean="0">
                <a:solidFill>
                  <a:srgbClr val="C00000"/>
                </a:solidFill>
                <a:latin typeface="BellGothic Blk BT" pitchFamily="34" charset="0"/>
              </a:rPr>
              <a:t>SUPPORTERS</a:t>
            </a:r>
            <a:endParaRPr lang="en-US" sz="55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  <p:pic>
        <p:nvPicPr>
          <p:cNvPr id="6" name="Picture 1" descr="Vladimir Putin Russ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08241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7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565275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Security</a:t>
            </a:r>
            <a:r>
              <a:rPr kumimoji="0" lang="en-US" sz="4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and </a:t>
            </a: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order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Stable prices, employment,</a:t>
            </a:r>
            <a:r>
              <a:rPr kumimoji="0" lang="en-US" sz="4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housing</a:t>
            </a:r>
            <a:endParaRPr kumimoji="0" lang="en-US" sz="4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Predictable goods, services + problems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Seamless public information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"/>
            <a:ext cx="616264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500" dirty="0" smtClean="0">
                <a:solidFill>
                  <a:srgbClr val="C00000"/>
                </a:solidFill>
                <a:latin typeface="BellGothic Blk BT" pitchFamily="34" charset="0"/>
              </a:rPr>
              <a:t>THE SOVIET PAST</a:t>
            </a:r>
            <a:endParaRPr lang="en-US" sz="55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6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565275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Insecurity</a:t>
            </a:r>
            <a:r>
              <a:rPr kumimoji="0" lang="en-US" sz="4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+ unpredictability</a:t>
            </a:r>
            <a:endParaRPr lang="en-US" sz="42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Massive</a:t>
            </a:r>
            <a:r>
              <a:rPr kumimoji="0" lang="en-US" sz="4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rise in unemployment + inflation</a:t>
            </a:r>
            <a:endParaRPr kumimoji="0" lang="en-US" sz="4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Fluid</a:t>
            </a:r>
            <a:r>
              <a:rPr kumimoji="0" lang="en-US" sz="4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political system</a:t>
            </a:r>
            <a:endParaRPr kumimoji="0" lang="en-US" sz="4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Jump in inequality of wealth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Reduction in world influence</a:t>
            </a:r>
            <a:endParaRPr kumimoji="0" lang="en-US" sz="4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"/>
            <a:ext cx="550048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500" dirty="0" smtClean="0">
                <a:solidFill>
                  <a:srgbClr val="C00000"/>
                </a:solidFill>
                <a:latin typeface="BellGothic Blk BT" pitchFamily="34" charset="0"/>
              </a:rPr>
              <a:t>+FALL OF USSR</a:t>
            </a:r>
            <a:endParaRPr lang="en-US" sz="55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565275"/>
            <a:ext cx="8610600" cy="45307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DDDDDD"/>
              </a:buClr>
              <a:buFont typeface="Times New Roman" pitchFamily="18" charset="0"/>
              <a:buNone/>
            </a:pPr>
            <a:r>
              <a:rPr lang="en-US" sz="4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February, 2001</a:t>
            </a:r>
          </a:p>
          <a:p>
            <a:pPr>
              <a:buClr>
                <a:srgbClr val="DDDDDD"/>
              </a:buClr>
              <a:buFont typeface="Times New Roman" pitchFamily="18" charset="0"/>
              <a:buNone/>
            </a:pPr>
            <a:endParaRPr lang="en-US" sz="15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>
              <a:buClr>
                <a:srgbClr val="DDDDDD"/>
              </a:buClr>
              <a:buFont typeface="Times New Roman" pitchFamily="18" charset="0"/>
              <a:buNone/>
            </a:pPr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Russia needs…</a:t>
            </a:r>
          </a:p>
          <a:p>
            <a:pPr>
              <a:buClr>
                <a:srgbClr val="DDDDDD"/>
              </a:buClr>
              <a:buFont typeface="Wingdings" pitchFamily="2" charset="2"/>
              <a:buChar char="ü"/>
            </a:pPr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71% “a strong leader”</a:t>
            </a:r>
          </a:p>
          <a:p>
            <a:pPr>
              <a:buClr>
                <a:srgbClr val="DDDDDD"/>
              </a:buClr>
              <a:buFont typeface="Wingdings" pitchFamily="2" charset="2"/>
              <a:buChar char="ü"/>
            </a:pPr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59% “a strong state”</a:t>
            </a:r>
          </a:p>
          <a:p>
            <a:pPr>
              <a:buClr>
                <a:srgbClr val="DDDDDD"/>
              </a:buClr>
              <a:buFont typeface="Wingdings" pitchFamily="2" charset="2"/>
              <a:buChar char="ü"/>
            </a:pPr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13% “democratic institutions”</a:t>
            </a:r>
          </a:p>
          <a:p>
            <a:pPr>
              <a:buClr>
                <a:srgbClr val="DDDDDD"/>
              </a:buClr>
              <a:buFont typeface="Wingdings" pitchFamily="2" charset="2"/>
              <a:buChar char="ü"/>
            </a:pPr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"/>
            <a:ext cx="588815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500" dirty="0" smtClean="0">
                <a:solidFill>
                  <a:srgbClr val="C00000"/>
                </a:solidFill>
                <a:latin typeface="BellGothic Blk BT" pitchFamily="34" charset="0"/>
              </a:rPr>
              <a:t>PUBLIC OPINION</a:t>
            </a:r>
            <a:endParaRPr lang="en-US" sz="55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5638800"/>
            <a:ext cx="622984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>
                <a:solidFill>
                  <a:srgbClr val="C00000"/>
                </a:solidFill>
                <a:latin typeface="BellGothic Blk BT" pitchFamily="34" charset="0"/>
              </a:rPr>
              <a:t>PATH DEPENDENCY</a:t>
            </a:r>
            <a:endParaRPr lang="en-US" sz="50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utoUpdateAnimBg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295400"/>
            <a:ext cx="7924800" cy="45307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DDDDDD"/>
              </a:buClr>
              <a:buSzPct val="60000"/>
              <a:buFont typeface="Wingdings" pitchFamily="2" charset="2"/>
              <a:buChar char="§"/>
            </a:pP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Establish</a:t>
            </a:r>
            <a:r>
              <a:rPr lang="en-US" sz="4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smtClean="0">
                <a:solidFill>
                  <a:srgbClr val="C00000"/>
                </a:solidFill>
                <a:latin typeface="BellGothic Blk BT" pitchFamily="34" charset="0"/>
                <a:cs typeface="Arial" pitchFamily="34" charset="0"/>
              </a:rPr>
              <a:t>AUTHORITY</a:t>
            </a:r>
          </a:p>
          <a:p>
            <a:pPr>
              <a:buClr>
                <a:srgbClr val="DDDDDD"/>
              </a:buClr>
              <a:buSzPct val="60000"/>
              <a:buFont typeface="Wingdings" pitchFamily="2" charset="2"/>
              <a:buChar char="§"/>
            </a:pP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Nurture charismatic</a:t>
            </a:r>
            <a:r>
              <a:rPr lang="en-US" sz="4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Clr>
                <a:srgbClr val="DDDDDD"/>
              </a:buClr>
              <a:buSzPct val="60000"/>
            </a:pPr>
            <a:r>
              <a:rPr lang="en-US" sz="4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smtClean="0">
                <a:solidFill>
                  <a:srgbClr val="C00000"/>
                </a:solidFill>
                <a:latin typeface="BellGothic Blk BT" pitchFamily="34" charset="0"/>
                <a:cs typeface="Arial" pitchFamily="34" charset="0"/>
              </a:rPr>
              <a:t>LEGITIMACY</a:t>
            </a:r>
          </a:p>
          <a:p>
            <a:pPr>
              <a:buClr>
                <a:srgbClr val="DDDDDD"/>
              </a:buClr>
              <a:buSzPct val="60000"/>
              <a:buFont typeface="Wingdings" pitchFamily="2" charset="2"/>
              <a:buChar char="§"/>
            </a:pP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Control the mechanisms of </a:t>
            </a:r>
          </a:p>
          <a:p>
            <a:pPr>
              <a:buClr>
                <a:srgbClr val="DDDDDD"/>
              </a:buClr>
              <a:buSzPct val="60000"/>
            </a:pPr>
            <a:r>
              <a:rPr lang="en-US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smtClean="0">
                <a:solidFill>
                  <a:srgbClr val="C00000"/>
                </a:solidFill>
                <a:latin typeface="BellGothic Blk BT" pitchFamily="34" charset="0"/>
                <a:cs typeface="Arial" pitchFamily="34" charset="0"/>
              </a:rPr>
              <a:t>POWER</a:t>
            </a:r>
          </a:p>
          <a:p>
            <a:pPr>
              <a:buClr>
                <a:srgbClr val="DDDDDD"/>
              </a:buClr>
              <a:buSzPct val="60000"/>
              <a:buFont typeface="Wingdings" pitchFamily="2" charset="2"/>
              <a:buChar char="§"/>
            </a:pP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Manage</a:t>
            </a:r>
            <a:r>
              <a:rPr lang="en-US" sz="4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smtClean="0">
                <a:solidFill>
                  <a:srgbClr val="C00000"/>
                </a:solidFill>
                <a:latin typeface="BellGothic Blk BT" pitchFamily="34" charset="0"/>
                <a:cs typeface="Arial" pitchFamily="34" charset="0"/>
              </a:rPr>
              <a:t>ELECTIONS</a:t>
            </a:r>
          </a:p>
          <a:p>
            <a:pPr>
              <a:buClr>
                <a:srgbClr val="DDDDDD"/>
              </a:buClr>
              <a:buSzPct val="60000"/>
              <a:buFont typeface="Wingdings" pitchFamily="2" charset="2"/>
              <a:buChar char="§"/>
            </a:pPr>
            <a:r>
              <a:rPr lang="en-US" sz="5000" b="1" dirty="0" smtClean="0">
                <a:solidFill>
                  <a:srgbClr val="C00000"/>
                </a:solidFill>
                <a:latin typeface="BellGothic Blk BT" pitchFamily="34" charset="0"/>
                <a:cs typeface="Arial" pitchFamily="34" charset="0"/>
              </a:rPr>
              <a:t>RESPOND</a:t>
            </a:r>
            <a:r>
              <a:rPr lang="en-US" sz="4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 public needs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"/>
            <a:ext cx="541205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500" dirty="0" smtClean="0">
                <a:solidFill>
                  <a:srgbClr val="C00000"/>
                </a:solidFill>
                <a:latin typeface="BellGothic Blk BT" pitchFamily="34" charset="0"/>
              </a:rPr>
              <a:t>PUTIN’S GOALS</a:t>
            </a:r>
            <a:endParaRPr lang="en-US" sz="55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7924800" cy="45307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DDDDDD"/>
              </a:buClr>
              <a:buSzPct val="60000"/>
              <a:buFont typeface="Wingdings" pitchFamily="2" charset="2"/>
              <a:buChar char="§"/>
            </a:pP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“I want a Man 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Like Putin”</a:t>
            </a:r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DDDDDD"/>
              </a:buClr>
              <a:buSzPct val="60000"/>
            </a:pPr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DDDDDD"/>
              </a:buClr>
              <a:buSzPct val="60000"/>
              <a:buFont typeface="Wingdings" pitchFamily="2" charset="2"/>
              <a:buChar char="§"/>
            </a:pP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5"/>
              </a:rPr>
              <a:t>Putin as a Super Hero</a:t>
            </a:r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DDDDDD"/>
              </a:buClr>
              <a:buSzPct val="60000"/>
              <a:buFont typeface="Wingdings" pitchFamily="2" charset="2"/>
              <a:buChar char="§"/>
            </a:pP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DDDDDD"/>
              </a:buClr>
              <a:buSzPct val="60000"/>
              <a:buFont typeface="Wingdings" pitchFamily="2" charset="2"/>
              <a:buChar char="§"/>
            </a:pP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6"/>
              </a:rPr>
              <a:t>“The Stifled Opposition”</a:t>
            </a:r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DDDDDD"/>
              </a:buClr>
              <a:buSzPct val="60000"/>
              <a:buFont typeface="Wingdings" pitchFamily="2" charset="2"/>
              <a:buChar char="§"/>
            </a:pPr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DDDDDD"/>
              </a:buClr>
              <a:buSzPct val="60000"/>
              <a:buFont typeface="Wingdings" pitchFamily="2" charset="2"/>
              <a:buChar char="§"/>
            </a:pP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  <a:hlinkClick r:id="rId6"/>
              </a:rPr>
              <a:t>“Planning for the Future”</a:t>
            </a:r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"/>
            <a:ext cx="763792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BellGothic Blk BT" pitchFamily="34" charset="0"/>
              </a:rPr>
              <a:t>CULT OF PERSONALITY</a:t>
            </a:r>
            <a:r>
              <a:rPr lang="en-US" sz="5500" dirty="0" smtClean="0">
                <a:solidFill>
                  <a:srgbClr val="C00000"/>
                </a:solidFill>
                <a:latin typeface="BellGothic Blk BT" pitchFamily="34" charset="0"/>
              </a:rPr>
              <a:t>?</a:t>
            </a:r>
            <a:endParaRPr lang="en-US" sz="55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7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sian-flag.org/russian-flag-640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7306"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</p:spPr>
      </p:pic>
      <p:pic>
        <p:nvPicPr>
          <p:cNvPr id="2" name="Picture 1" descr="p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77" r="4426"/>
          <a:stretch>
            <a:fillRect/>
          </a:stretch>
        </p:blipFill>
        <p:spPr>
          <a:xfrm>
            <a:off x="8229600" y="316302"/>
            <a:ext cx="714233" cy="9028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565275"/>
            <a:ext cx="6858000" cy="45307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DDDDDD"/>
              </a:buClr>
              <a:buSzPct val="60000"/>
              <a:buFont typeface="Wingdings" pitchFamily="2" charset="2"/>
              <a:buChar char="§"/>
            </a:pP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Freedom House Ranking  </a:t>
            </a:r>
          </a:p>
          <a:p>
            <a:pPr>
              <a:buClr>
                <a:srgbClr val="DDDDDD"/>
              </a:buClr>
              <a:buSzPct val="60000"/>
            </a:pPr>
            <a:r>
              <a:rPr lang="en-US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 Press Freedom  </a:t>
            </a:r>
          </a:p>
          <a:p>
            <a:pPr>
              <a:buClr>
                <a:srgbClr val="DDDDDD"/>
              </a:buClr>
              <a:buSzPct val="60000"/>
            </a:pPr>
            <a:r>
              <a:rPr lang="en-US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= “Not Free” </a:t>
            </a:r>
          </a:p>
          <a:p>
            <a:pPr>
              <a:buClr>
                <a:srgbClr val="DDDDDD"/>
              </a:buClr>
              <a:buSzPct val="60000"/>
            </a:pPr>
            <a:r>
              <a:rPr lang="en-US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[175 of 196]</a:t>
            </a:r>
          </a:p>
          <a:p>
            <a:pPr>
              <a:buClr>
                <a:srgbClr val="DDDDDD"/>
              </a:buClr>
              <a:buSzPct val="60000"/>
            </a:pPr>
            <a:endParaRPr lang="en-US" sz="3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DDDDDD"/>
              </a:buClr>
              <a:buSzPct val="60000"/>
              <a:buFont typeface="Wingdings" pitchFamily="2" charset="2"/>
              <a:buChar char="§"/>
            </a:pPr>
            <a:r>
              <a:rPr lang="en-US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ttacks </a:t>
            </a:r>
          </a:p>
          <a:p>
            <a:pPr>
              <a:buClr>
                <a:srgbClr val="DDDDDD"/>
              </a:buClr>
              <a:buSzPct val="60000"/>
            </a:pPr>
            <a:r>
              <a:rPr lang="en-US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on </a:t>
            </a:r>
          </a:p>
          <a:p>
            <a:pPr>
              <a:buClr>
                <a:srgbClr val="DDDDDD"/>
              </a:buClr>
              <a:buSzPct val="60000"/>
            </a:pPr>
            <a:r>
              <a:rPr lang="en-US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Journalists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DDDDD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04800"/>
            <a:ext cx="802335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500" dirty="0" smtClean="0">
                <a:solidFill>
                  <a:srgbClr val="C00000"/>
                </a:solidFill>
                <a:latin typeface="BellGothic Blk BT" pitchFamily="34" charset="0"/>
              </a:rPr>
              <a:t>MASS MEDIA CONTROL</a:t>
            </a:r>
            <a:endParaRPr lang="en-US" sz="5500" dirty="0">
              <a:solidFill>
                <a:srgbClr val="C00000"/>
              </a:solidFill>
              <a:latin typeface="BellGothic Blk BT" pitchFamily="34" charset="0"/>
            </a:endParaRPr>
          </a:p>
        </p:txBody>
      </p:sp>
      <p:pic>
        <p:nvPicPr>
          <p:cNvPr id="6" name="Picture 5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73722" y="3143250"/>
            <a:ext cx="4970254" cy="3486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347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IPSD #204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Indian Prairie School District 204</dc:creator>
  <cp:lastModifiedBy>Tech Services</cp:lastModifiedBy>
  <cp:revision>28</cp:revision>
  <dcterms:created xsi:type="dcterms:W3CDTF">2011-02-15T20:04:20Z</dcterms:created>
  <dcterms:modified xsi:type="dcterms:W3CDTF">2013-02-14T17:47:09Z</dcterms:modified>
</cp:coreProperties>
</file>