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3" r:id="rId2"/>
    <p:sldId id="264" r:id="rId3"/>
    <p:sldId id="266" r:id="rId4"/>
    <p:sldId id="268" r:id="rId5"/>
    <p:sldId id="273" r:id="rId6"/>
    <p:sldId id="256" r:id="rId7"/>
    <p:sldId id="257" r:id="rId8"/>
    <p:sldId id="258" r:id="rId9"/>
    <p:sldId id="272" r:id="rId10"/>
    <p:sldId id="259" r:id="rId11"/>
    <p:sldId id="260" r:id="rId12"/>
    <p:sldId id="261" r:id="rId13"/>
    <p:sldId id="270" r:id="rId14"/>
    <p:sldId id="271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AD2435-7B54-4934-96A9-C48D72B96E55}">
          <p14:sldIdLst>
            <p14:sldId id="263"/>
            <p14:sldId id="264"/>
          </p14:sldIdLst>
        </p14:section>
        <p14:section name="Untitled Section" id="{9D7A7E5D-4766-4CD2-A788-3ED704D8192E}">
          <p14:sldIdLst>
            <p14:sldId id="266"/>
            <p14:sldId id="268"/>
            <p14:sldId id="273"/>
            <p14:sldId id="256"/>
            <p14:sldId id="257"/>
            <p14:sldId id="258"/>
            <p14:sldId id="272"/>
            <p14:sldId id="259"/>
            <p14:sldId id="260"/>
            <p14:sldId id="261"/>
            <p14:sldId id="270"/>
            <p14:sldId id="27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660033"/>
    <a:srgbClr val="CC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5B9C6-0BE8-43AD-B4D4-62D10526D7E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B6584-E69B-4EEE-837B-E885939C9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33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CF36-DF9E-422B-B6B7-ED1C2672070A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386E-EFD2-4F02-BD84-C465FC38B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B288-9EEF-4458-8737-05B959EA29E7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C1C8F-1442-4A00-AE26-7F2864667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ABA0-21D5-4179-A08E-347829519254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0FBB-256B-4CD0-92BD-D8CDCF80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ADED-FEE6-407C-A16B-7E2D778D8971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E45C-A94A-4BBD-BA52-2364C48A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D589-E748-4DEE-9E48-7D77C2032890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18-751F-460C-A321-A537380B7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4F34-6A0B-4BDB-B1E9-8495EDD19A46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44E7-0275-431C-98F7-707BC1C60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1A59-2AD8-48E6-A8C5-48C4E1062F3D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8FBF-C396-40E7-8AA3-963050EB9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BC2C-4DFC-4221-A78B-64637672459D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4D40-07AA-4213-B815-C119C1550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2E29-EB97-4014-8854-B02522C9F398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D4D1-9B51-49A3-B8CB-4313ECCF3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2E26-AC9E-4466-BD85-A30E1D732DF9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26F9-D0CD-49DA-B24C-4DCA72655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510A-B242-408C-A386-B3534D2E6C97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3270-1CA1-44A3-AFB3-D31122197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5F2A44-6EC3-47F1-A4C3-D05D0BA9A1B3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414AA-5A9D-49CC-BBD7-9470170B2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en.wikipedia.org/wiki/File:Thomas_Donilon.jpg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2787650" y="1143000"/>
            <a:ext cx="413696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500" b="1" dirty="0" smtClean="0">
                <a:latin typeface="Calibri" pitchFamily="34" charset="0"/>
              </a:rPr>
              <a:t>The Executive </a:t>
            </a:r>
            <a:r>
              <a:rPr lang="en-US" sz="3500" b="1" dirty="0">
                <a:latin typeface="Calibri" pitchFamily="34" charset="0"/>
              </a:rPr>
              <a:t>B</a:t>
            </a:r>
            <a:r>
              <a:rPr lang="en-US" sz="3500" b="1" dirty="0" smtClean="0">
                <a:latin typeface="Calibri" pitchFamily="34" charset="0"/>
              </a:rPr>
              <a:t>ranch</a:t>
            </a:r>
            <a:endParaRPr lang="en-US" sz="3500" b="1" dirty="0"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38994" y="2057400"/>
            <a:ext cx="7543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2759" y="2317750"/>
            <a:ext cx="7390035" cy="2754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THE FEDERAL </a:t>
            </a:r>
            <a:r>
              <a:rPr lang="en-US" sz="4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BUREAUCRACY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“All the President’s Men and Women”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>(But, don’t forget that Congress has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>Power of the Purse and Oversight!)</a:t>
            </a:r>
            <a:endParaRPr lang="en-US" sz="24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http://t3.gstatic.com/images?q=tbn:ANd9GcRuzYCJ-1Lk0QWerSd52I_DY1s1dIdE423gDEmZuriruEy7Gq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" y="0"/>
            <a:ext cx="241935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457200"/>
            <a:ext cx="3200400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>
                <a:latin typeface="+mn-lt"/>
              </a:rPr>
              <a:t>President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081826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Executive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Departments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Executive Office of the President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885146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White House Office</a:t>
            </a:r>
          </a:p>
        </p:txBody>
      </p:sp>
      <p:cxnSp>
        <p:nvCxnSpPr>
          <p:cNvPr id="13" name="Shape 12"/>
          <p:cNvCxnSpPr/>
          <p:nvPr/>
        </p:nvCxnSpPr>
        <p:spPr>
          <a:xfrm rot="10800000" flipV="1">
            <a:off x="1447800" y="927100"/>
            <a:ext cx="1524000" cy="9572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>
            <a:off x="1106488" y="3087688"/>
            <a:ext cx="682625" cy="31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>
            <a:off x="1051720" y="4685506"/>
            <a:ext cx="792162" cy="31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8013" y="1828800"/>
            <a:ext cx="22860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Independent Agencies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32700" y="2057400"/>
            <a:ext cx="128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 CIA, FEMA</a:t>
            </a:r>
          </a:p>
        </p:txBody>
      </p:sp>
      <p:cxnSp>
        <p:nvCxnSpPr>
          <p:cNvPr id="19" name="Straight Connector 18"/>
          <p:cNvCxnSpPr>
            <a:stCxn id="0" idx="2"/>
            <a:endCxn id="0" idx="0"/>
          </p:cNvCxnSpPr>
          <p:nvPr/>
        </p:nvCxnSpPr>
        <p:spPr>
          <a:xfrm rot="16200000" flipH="1">
            <a:off x="5199856" y="767557"/>
            <a:ext cx="433387" cy="168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457200"/>
            <a:ext cx="3200400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>
                <a:latin typeface="+mn-lt"/>
              </a:rPr>
              <a:t>President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081826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Executive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Departments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Executive Office of the President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885146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White House Office</a:t>
            </a:r>
          </a:p>
        </p:txBody>
      </p:sp>
      <p:cxnSp>
        <p:nvCxnSpPr>
          <p:cNvPr id="13" name="Shape 12"/>
          <p:cNvCxnSpPr/>
          <p:nvPr/>
        </p:nvCxnSpPr>
        <p:spPr>
          <a:xfrm rot="10800000" flipV="1">
            <a:off x="1447800" y="927100"/>
            <a:ext cx="1524000" cy="9572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>
            <a:off x="1106488" y="3087688"/>
            <a:ext cx="682625" cy="31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>
            <a:off x="1051720" y="4685506"/>
            <a:ext cx="792162" cy="31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1828800"/>
            <a:ext cx="2286000" cy="861774"/>
          </a:xfrm>
          <a:prstGeom prst="rect">
            <a:avLst/>
          </a:prstGeom>
          <a:solidFill>
            <a:srgbClr val="CC99FF"/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Independent Agencies</a:t>
            </a:r>
          </a:p>
        </p:txBody>
      </p:sp>
      <p:sp>
        <p:nvSpPr>
          <p:cNvPr id="18451" name="TextBox 16"/>
          <p:cNvSpPr txBox="1">
            <a:spLocks noChangeArrowheads="1"/>
          </p:cNvSpPr>
          <p:nvPr/>
        </p:nvSpPr>
        <p:spPr bwMode="auto">
          <a:xfrm>
            <a:off x="6858000" y="1828800"/>
            <a:ext cx="22018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CIA, </a:t>
            </a:r>
            <a:r>
              <a:rPr lang="en-US" dirty="0" smtClean="0">
                <a:latin typeface="Calibri" pitchFamily="34" charset="0"/>
              </a:rPr>
              <a:t>FEMA, NASA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Appointed </a:t>
            </a:r>
          </a:p>
          <a:p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+ confirmed</a:t>
            </a:r>
          </a:p>
          <a:p>
            <a:r>
              <a:rPr lang="en-US" dirty="0" smtClean="0">
                <a:latin typeface="Calibri" pitchFamily="34" charset="0"/>
              </a:rPr>
              <a:t>-Intended not to be </a:t>
            </a:r>
          </a:p>
          <a:p>
            <a:r>
              <a:rPr lang="en-US" dirty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olitical (long tenure)</a:t>
            </a:r>
          </a:p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4361657" y="767557"/>
            <a:ext cx="433387" cy="168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0" y="3276600"/>
            <a:ext cx="22860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Regulatory Agencies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62600" y="3376613"/>
            <a:ext cx="30838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Very specific functions, long, </a:t>
            </a:r>
          </a:p>
          <a:p>
            <a:r>
              <a:rPr lang="en-US" dirty="0" smtClean="0">
                <a:latin typeface="Calibri" pitchFamily="34" charset="0"/>
              </a:rPr>
              <a:t>staggered terms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libri" pitchFamily="34" charset="0"/>
              </a:rPr>
              <a:t>Ability </a:t>
            </a:r>
            <a:r>
              <a:rPr lang="en-US" dirty="0">
                <a:latin typeface="Calibri" pitchFamily="34" charset="0"/>
              </a:rPr>
              <a:t>to </a:t>
            </a:r>
            <a:r>
              <a:rPr lang="en-US" dirty="0" smtClean="0">
                <a:latin typeface="Calibri" pitchFamily="34" charset="0"/>
              </a:rPr>
              <a:t>punish, should be </a:t>
            </a:r>
          </a:p>
          <a:p>
            <a:r>
              <a:rPr lang="en-US" dirty="0">
                <a:latin typeface="Calibri" pitchFamily="34" charset="0"/>
              </a:rPr>
              <a:t>o</a:t>
            </a:r>
            <a:r>
              <a:rPr lang="en-US" dirty="0" smtClean="0">
                <a:latin typeface="Calibri" pitchFamily="34" charset="0"/>
              </a:rPr>
              <a:t>utside of political control 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- EPA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FCC, SEC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FEC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3015457" y="1785143"/>
            <a:ext cx="1905000" cy="1077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457200"/>
            <a:ext cx="3200400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>
                <a:latin typeface="+mn-lt"/>
              </a:rPr>
              <a:t>President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081826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Executive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Departments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Executive Office of the President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885146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White House Office</a:t>
            </a:r>
          </a:p>
        </p:txBody>
      </p:sp>
      <p:cxnSp>
        <p:nvCxnSpPr>
          <p:cNvPr id="13" name="Shape 12"/>
          <p:cNvCxnSpPr/>
          <p:nvPr/>
        </p:nvCxnSpPr>
        <p:spPr>
          <a:xfrm rot="10800000" flipV="1">
            <a:off x="1447800" y="927100"/>
            <a:ext cx="1524000" cy="9572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>
            <a:off x="1106488" y="3087688"/>
            <a:ext cx="682625" cy="31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>
            <a:off x="1051720" y="4685506"/>
            <a:ext cx="792162" cy="31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8013" y="1828800"/>
            <a:ext cx="2286000" cy="861774"/>
          </a:xfrm>
          <a:prstGeom prst="rect">
            <a:avLst/>
          </a:prstGeom>
          <a:solidFill>
            <a:srgbClr val="CC99FF"/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Independent Agencies</a:t>
            </a:r>
          </a:p>
        </p:txBody>
      </p:sp>
      <p:sp>
        <p:nvSpPr>
          <p:cNvPr id="19475" name="TextBox 16"/>
          <p:cNvSpPr txBox="1">
            <a:spLocks noChangeArrowheads="1"/>
          </p:cNvSpPr>
          <p:nvPr/>
        </p:nvSpPr>
        <p:spPr bwMode="auto">
          <a:xfrm>
            <a:off x="7632700" y="2057400"/>
            <a:ext cx="1290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Appointed 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CIA</a:t>
            </a:r>
            <a:r>
              <a:rPr lang="en-US" dirty="0">
                <a:latin typeface="Calibri" pitchFamily="34" charset="0"/>
              </a:rPr>
              <a:t>, FEMA</a:t>
            </a:r>
          </a:p>
        </p:txBody>
      </p:sp>
      <p:cxnSp>
        <p:nvCxnSpPr>
          <p:cNvPr id="19" name="Straight Connector 18"/>
          <p:cNvCxnSpPr>
            <a:stCxn id="0" idx="2"/>
            <a:endCxn id="0" idx="0"/>
          </p:cNvCxnSpPr>
          <p:nvPr/>
        </p:nvCxnSpPr>
        <p:spPr>
          <a:xfrm rot="16200000" flipH="1">
            <a:off x="5199856" y="767557"/>
            <a:ext cx="433387" cy="168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06759" y="3276600"/>
            <a:ext cx="2286000" cy="861774"/>
          </a:xfrm>
          <a:prstGeom prst="rect">
            <a:avLst/>
          </a:prstGeom>
          <a:solidFill>
            <a:srgbClr val="CC99FF"/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Regulatory Agencies</a:t>
            </a:r>
          </a:p>
        </p:txBody>
      </p:sp>
      <p:sp>
        <p:nvSpPr>
          <p:cNvPr id="19480" name="TextBox 19"/>
          <p:cNvSpPr txBox="1">
            <a:spLocks noChangeArrowheads="1"/>
          </p:cNvSpPr>
          <p:nvPr/>
        </p:nvSpPr>
        <p:spPr bwMode="auto">
          <a:xfrm>
            <a:off x="7021513" y="3376613"/>
            <a:ext cx="1131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 EPA, FCC</a:t>
            </a:r>
          </a:p>
          <a:p>
            <a:pPr>
              <a:buFontTx/>
              <a:buChar char="-"/>
            </a:pPr>
            <a:r>
              <a:rPr lang="en-US">
                <a:latin typeface="Calibri" pitchFamily="34" charset="0"/>
              </a:rPr>
              <a:t> SEC, FEC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2359" y="4700826"/>
            <a:ext cx="22860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Government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Corporations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07113" y="4964113"/>
            <a:ext cx="1273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USPS, </a:t>
            </a:r>
            <a:r>
              <a:rPr lang="en-US" dirty="0" smtClean="0">
                <a:latin typeface="Calibri" pitchFamily="34" charset="0"/>
              </a:rPr>
              <a:t>FDIC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libri" pitchFamily="34" charset="0"/>
              </a:rPr>
              <a:t>Amtrack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5" name="Straight Connector 24"/>
          <p:cNvCxnSpPr>
            <a:stCxn id="0" idx="2"/>
            <a:endCxn id="0" idx="0"/>
          </p:cNvCxnSpPr>
          <p:nvPr/>
        </p:nvCxnSpPr>
        <p:spPr>
          <a:xfrm rot="16200000" flipH="1">
            <a:off x="3001169" y="2966244"/>
            <a:ext cx="3305175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0" idx="2"/>
            <a:endCxn id="0" idx="0"/>
          </p:cNvCxnSpPr>
          <p:nvPr/>
        </p:nvCxnSpPr>
        <p:spPr>
          <a:xfrm rot="16200000" flipH="1">
            <a:off x="4170363" y="1797050"/>
            <a:ext cx="1881187" cy="1077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7600" y="5364163"/>
            <a:ext cx="1463675" cy="118903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Quasi-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Independent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Fixed Terms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56693"/>
            <a:ext cx="6172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+mn-lt"/>
              </a:rPr>
              <a:t>Types of Employees</a:t>
            </a:r>
            <a:endParaRPr lang="en-US" sz="4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113746"/>
            <a:ext cx="2286000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Careerist </a:t>
            </a:r>
            <a:endParaRPr lang="en-US" sz="25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2069068"/>
            <a:ext cx="2286000" cy="477054"/>
          </a:xfrm>
          <a:prstGeom prst="rect">
            <a:avLst/>
          </a:prstGeom>
          <a:solidFill>
            <a:srgbClr val="CC99FF"/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Politician</a:t>
            </a:r>
            <a:endParaRPr lang="en-US" sz="25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2069068"/>
            <a:ext cx="2286000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Professional  </a:t>
            </a:r>
            <a:endParaRPr lang="en-US" sz="25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457" y="32766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Our Bureaucracy is </a:t>
            </a:r>
            <a:r>
              <a:rPr lang="en-US" sz="2400" b="1" dirty="0" smtClean="0">
                <a:latin typeface="+mn-lt"/>
              </a:rPr>
              <a:t>ESSENTIAL</a:t>
            </a:r>
            <a:r>
              <a:rPr lang="en-US" sz="2400" dirty="0" smtClean="0">
                <a:latin typeface="+mn-lt"/>
              </a:rPr>
              <a:t>, they have </a:t>
            </a:r>
            <a:r>
              <a:rPr lang="en-US" sz="2400" b="1" dirty="0" smtClean="0">
                <a:latin typeface="+mn-lt"/>
              </a:rPr>
              <a:t>EXPERTISE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b="1" dirty="0" smtClean="0">
                <a:latin typeface="+mn-lt"/>
              </a:rPr>
              <a:t>DISCRETION </a:t>
            </a:r>
            <a:r>
              <a:rPr lang="en-US" sz="2400" dirty="0" smtClean="0">
                <a:latin typeface="+mn-lt"/>
              </a:rPr>
              <a:t>with</a:t>
            </a:r>
            <a:r>
              <a:rPr lang="en-US" sz="2400" b="1" dirty="0" smtClean="0">
                <a:latin typeface="+mn-lt"/>
              </a:rPr>
              <a:t> POLICY IMPLEMENTAION </a:t>
            </a:r>
            <a:r>
              <a:rPr lang="en-US" sz="2400" dirty="0" smtClean="0">
                <a:latin typeface="+mn-lt"/>
              </a:rPr>
              <a:t>and</a:t>
            </a:r>
            <a:r>
              <a:rPr lang="en-US" sz="2400" b="1" dirty="0" smtClean="0">
                <a:latin typeface="+mn-lt"/>
              </a:rPr>
              <a:t> rely on CLIENTELE GROUPS. </a:t>
            </a:r>
          </a:p>
          <a:p>
            <a:pPr algn="ctr"/>
            <a:endParaRPr lang="en-US" sz="2400" b="1" dirty="0">
              <a:latin typeface="+mn-lt"/>
            </a:endParaRPr>
          </a:p>
          <a:p>
            <a:pPr algn="ctr"/>
            <a:r>
              <a:rPr lang="en-US" sz="2800" b="1" dirty="0" smtClean="0">
                <a:latin typeface="+mn-lt"/>
              </a:rPr>
              <a:t>Merit v. Patronage System</a:t>
            </a:r>
          </a:p>
          <a:p>
            <a:pPr algn="ctr"/>
            <a:r>
              <a:rPr lang="en-US" sz="2800" b="1" dirty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              </a:t>
            </a:r>
            <a:r>
              <a:rPr lang="en-US" sz="1600" b="1" dirty="0" smtClean="0">
                <a:latin typeface="+mn-lt"/>
              </a:rPr>
              <a:t>(Spoils System under Jackson)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7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06829" y="1770797"/>
            <a:ext cx="6803571" cy="470898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</a:rPr>
              <a:t>II. Rank their importance to the President.  Be prepared to justify your answer.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atin typeface="+mn-lt"/>
              </a:rPr>
              <a:t>___ White House Staff  (___________)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atin typeface="+mn-lt"/>
              </a:rPr>
              <a:t>___ EOP </a:t>
            </a:r>
            <a:r>
              <a:rPr lang="en-US" sz="2800" i="1" dirty="0" smtClean="0"/>
              <a:t>(___________)</a:t>
            </a:r>
            <a:endParaRPr lang="en-US" sz="2800" i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atin typeface="+mn-lt"/>
              </a:rPr>
              <a:t>___ Exec. Departments </a:t>
            </a:r>
            <a:r>
              <a:rPr lang="en-US" sz="2800" i="1" dirty="0" smtClean="0"/>
              <a:t>(___________)</a:t>
            </a:r>
            <a:endParaRPr lang="en-US" sz="2800" i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atin typeface="+mn-lt"/>
              </a:rPr>
              <a:t>___ </a:t>
            </a:r>
            <a:r>
              <a:rPr lang="en-US" sz="2800" i="1" dirty="0" err="1" smtClean="0">
                <a:latin typeface="+mn-lt"/>
              </a:rPr>
              <a:t>Indep</a:t>
            </a:r>
            <a:r>
              <a:rPr lang="en-US" sz="2800" i="1" dirty="0" smtClean="0">
                <a:latin typeface="+mn-lt"/>
              </a:rPr>
              <a:t>. Agencies </a:t>
            </a:r>
            <a:r>
              <a:rPr lang="en-US" sz="2800" i="1" dirty="0" smtClean="0"/>
              <a:t>(___________)</a:t>
            </a:r>
            <a:endParaRPr lang="en-US" sz="2800" i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atin typeface="+mn-lt"/>
              </a:rPr>
              <a:t>___ Reg. Agencies</a:t>
            </a:r>
            <a:r>
              <a:rPr lang="en-US" sz="2800" i="1" dirty="0" smtClean="0"/>
              <a:t>(___________)</a:t>
            </a:r>
            <a:endParaRPr lang="en-US" sz="2800" i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atin typeface="+mn-lt"/>
              </a:rPr>
              <a:t>___ Govt. Corporations </a:t>
            </a:r>
            <a:r>
              <a:rPr lang="en-US" sz="2800" i="1" dirty="0" smtClean="0"/>
              <a:t>(___________)</a:t>
            </a:r>
            <a:endParaRPr lang="en-US" sz="2800" i="1" dirty="0" smtClean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i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229" y="381000"/>
            <a:ext cx="70866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+mn-lt"/>
              </a:rPr>
              <a:t>I. What type of employee should the President appoint and why?</a:t>
            </a:r>
            <a:endParaRPr lang="en-US" sz="3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7986" y="3714690"/>
            <a:ext cx="151311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Careerist 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5329" y="4629090"/>
            <a:ext cx="1600200" cy="400110"/>
          </a:xfrm>
          <a:prstGeom prst="rect">
            <a:avLst/>
          </a:prstGeom>
          <a:solidFill>
            <a:srgbClr val="CC99FF"/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Politician</a:t>
            </a:r>
            <a:endParaRPr lang="en-US" sz="2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7986" y="2895600"/>
            <a:ext cx="149134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Professional  </a:t>
            </a:r>
            <a:endParaRPr lang="en-US" sz="2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829" y="3034099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latin typeface="+mn-lt"/>
              </a:rPr>
              <a:t>Rank</a:t>
            </a:r>
            <a:endParaRPr lang="en-US" b="1" i="1" u="sng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+mn-lt"/>
              </a:rPr>
              <a:t>(Type of Employee)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9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87450"/>
            <a:ext cx="3514873" cy="17081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n-lt"/>
              </a:rPr>
              <a:t>Professionalism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500" dirty="0" smtClean="0">
                <a:latin typeface="+mn-lt"/>
              </a:rPr>
              <a:t>“Civil Service”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500" i="1" smtClean="0">
                <a:latin typeface="+mn-lt"/>
              </a:rPr>
              <a:t>Pendleton </a:t>
            </a:r>
            <a:r>
              <a:rPr lang="en-US" sz="2500" i="1" dirty="0" smtClean="0">
                <a:latin typeface="+mn-lt"/>
              </a:rPr>
              <a:t>Act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500" i="1" dirty="0" smtClean="0">
                <a:latin typeface="+mn-lt"/>
              </a:rPr>
              <a:t>“Neutral Competence”??</a:t>
            </a:r>
            <a:endParaRPr lang="en-US" sz="2500" i="1" dirty="0"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3625850"/>
            <a:ext cx="3276600" cy="2477601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latin typeface="Calibri" pitchFamily="34" charset="0"/>
              </a:rPr>
              <a:t>Power</a:t>
            </a:r>
          </a:p>
          <a:p>
            <a:pPr>
              <a:buFontTx/>
              <a:buChar char="-"/>
            </a:pPr>
            <a:r>
              <a:rPr lang="en-US" sz="2500" i="1" dirty="0">
                <a:latin typeface="Calibri" pitchFamily="34" charset="0"/>
              </a:rPr>
              <a:t>Discretionary Authority</a:t>
            </a:r>
          </a:p>
          <a:p>
            <a:pPr>
              <a:buFontTx/>
              <a:buChar char="-"/>
            </a:pPr>
            <a:r>
              <a:rPr lang="en-US" sz="2500" i="1" dirty="0">
                <a:latin typeface="Calibri" pitchFamily="34" charset="0"/>
              </a:rPr>
              <a:t>Rulemaking</a:t>
            </a:r>
          </a:p>
          <a:p>
            <a:pPr>
              <a:buFontTx/>
              <a:buChar char="-"/>
            </a:pPr>
            <a:r>
              <a:rPr lang="en-US" sz="2500" i="1" dirty="0" smtClean="0">
                <a:latin typeface="Calibri" pitchFamily="34" charset="0"/>
              </a:rPr>
              <a:t>Clientele Groups</a:t>
            </a:r>
          </a:p>
          <a:p>
            <a:pPr>
              <a:buFontTx/>
              <a:buChar char="-"/>
            </a:pPr>
            <a:r>
              <a:rPr lang="en-US" sz="2500" i="1" dirty="0" smtClean="0">
                <a:latin typeface="Calibri" pitchFamily="34" charset="0"/>
              </a:rPr>
              <a:t>Iron </a:t>
            </a:r>
            <a:r>
              <a:rPr lang="en-US" sz="2500" i="1" dirty="0">
                <a:latin typeface="Calibri" pitchFamily="34" charset="0"/>
              </a:rPr>
              <a:t>Triangles</a:t>
            </a:r>
          </a:p>
          <a:p>
            <a:pPr>
              <a:buFontTx/>
              <a:buChar char="-"/>
            </a:pPr>
            <a:r>
              <a:rPr lang="en-US" sz="2500" i="1" dirty="0">
                <a:latin typeface="Calibri" pitchFamily="34" charset="0"/>
              </a:rPr>
              <a:t>Issue Networks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49813" y="1858963"/>
            <a:ext cx="3836987" cy="3246437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Calibri" pitchFamily="34" charset="0"/>
              </a:rPr>
              <a:t>Accountability</a:t>
            </a:r>
          </a:p>
          <a:p>
            <a:pPr>
              <a:buFontTx/>
              <a:buChar char="-"/>
            </a:pPr>
            <a:r>
              <a:rPr lang="en-US" sz="2500">
                <a:latin typeface="Calibri" pitchFamily="34" charset="0"/>
              </a:rPr>
              <a:t> </a:t>
            </a:r>
            <a:r>
              <a:rPr lang="en-US" sz="2500" i="1">
                <a:latin typeface="Calibri" pitchFamily="34" charset="0"/>
              </a:rPr>
              <a:t>Sunshine Acts:  Freedom of Information, Open Meeting Law</a:t>
            </a:r>
          </a:p>
          <a:p>
            <a:pPr>
              <a:buFontTx/>
              <a:buChar char="-"/>
            </a:pPr>
            <a:r>
              <a:rPr lang="en-US" sz="2500" i="1">
                <a:latin typeface="Calibri" pitchFamily="34" charset="0"/>
              </a:rPr>
              <a:t> Congressional Oversight</a:t>
            </a:r>
          </a:p>
          <a:p>
            <a:pPr>
              <a:buFontTx/>
              <a:buChar char="-"/>
            </a:pPr>
            <a:r>
              <a:rPr lang="en-US" sz="2500" i="1">
                <a:latin typeface="Calibri" pitchFamily="34" charset="0"/>
              </a:rPr>
              <a:t> Appropriations</a:t>
            </a:r>
          </a:p>
          <a:p>
            <a:pPr>
              <a:buFontTx/>
              <a:buChar char="-"/>
            </a:pPr>
            <a:r>
              <a:rPr lang="en-US" sz="2500" i="1">
                <a:latin typeface="Calibri" pitchFamily="34" charset="0"/>
              </a:rPr>
              <a:t> Lawsuits</a:t>
            </a:r>
          </a:p>
          <a:p>
            <a:pPr>
              <a:buFontTx/>
              <a:buChar char="-"/>
            </a:pPr>
            <a:r>
              <a:rPr lang="en-US" sz="2500" i="1">
                <a:latin typeface="Calibri" pitchFamily="34" charset="0"/>
              </a:rPr>
              <a:t>Whistle Blowing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197600" y="285750"/>
            <a:ext cx="279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The Federal Bureaucracy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15000" y="685800"/>
            <a:ext cx="3200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4893" y="2057400"/>
            <a:ext cx="731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“Rule by Desks”  - How do they effect you?</a:t>
            </a:r>
          </a:p>
          <a:p>
            <a:pPr algn="ctr"/>
            <a:endParaRPr lang="en-US" sz="2800" b="1" dirty="0">
              <a:latin typeface="Calibri" pitchFamily="34" charset="0"/>
            </a:endParaRPr>
          </a:p>
          <a:p>
            <a:pPr algn="ctr"/>
            <a:r>
              <a:rPr lang="en-US" sz="2800" b="1" dirty="0" smtClean="0">
                <a:latin typeface="Calibri" pitchFamily="34" charset="0"/>
              </a:rPr>
              <a:t>EPA Inspector</a:t>
            </a:r>
          </a:p>
          <a:p>
            <a:pPr algn="ctr"/>
            <a:r>
              <a:rPr lang="en-US" sz="2800" b="1" dirty="0" smtClean="0">
                <a:latin typeface="Calibri" pitchFamily="34" charset="0"/>
              </a:rPr>
              <a:t>IRS Agent</a:t>
            </a:r>
          </a:p>
          <a:p>
            <a:pPr algn="ctr"/>
            <a:r>
              <a:rPr lang="en-US" sz="2800" b="1" dirty="0" smtClean="0">
                <a:latin typeface="Calibri" pitchFamily="34" charset="0"/>
              </a:rPr>
              <a:t>FDA Inspector</a:t>
            </a:r>
          </a:p>
          <a:p>
            <a:pPr algn="ctr"/>
            <a:r>
              <a:rPr lang="en-US" sz="2800" b="1" dirty="0" smtClean="0">
                <a:latin typeface="Calibri" pitchFamily="34" charset="0"/>
              </a:rPr>
              <a:t>Intelligence officer of the CIA</a:t>
            </a:r>
          </a:p>
          <a:p>
            <a:pPr algn="ctr"/>
            <a:r>
              <a:rPr lang="en-US" sz="2800" b="1" dirty="0" smtClean="0">
                <a:latin typeface="Calibri" pitchFamily="34" charset="0"/>
              </a:rPr>
              <a:t>OSHA Inspector in your work place  </a:t>
            </a:r>
          </a:p>
          <a:p>
            <a:pPr algn="ctr"/>
            <a:r>
              <a:rPr lang="en-US" sz="2800" b="1" dirty="0" smtClean="0">
                <a:latin typeface="Calibri" pitchFamily="34" charset="0"/>
              </a:rPr>
              <a:t>TSA Agent at the airport</a:t>
            </a:r>
            <a:endParaRPr lang="en-US" sz="2800" b="1" dirty="0"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30593" y="1752600"/>
            <a:ext cx="7543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64229" y="914400"/>
            <a:ext cx="4876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The Federal Bureaucracy</a:t>
            </a:r>
            <a:endParaRPr lang="en-US" sz="3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9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900" y="456693"/>
            <a:ext cx="4495800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 smtClean="0">
                <a:latin typeface="+mn-lt"/>
              </a:rPr>
              <a:t>Bureaucracy</a:t>
            </a:r>
            <a:endParaRPr lang="en-US" sz="55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873478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Hierarchical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Authority</a:t>
            </a:r>
            <a:endParaRPr lang="en-US" sz="25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1828800"/>
            <a:ext cx="2286000" cy="861774"/>
          </a:xfrm>
          <a:prstGeom prst="rect">
            <a:avLst/>
          </a:prstGeom>
          <a:solidFill>
            <a:srgbClr val="CC99FF"/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Formalized Rules</a:t>
            </a:r>
            <a:endParaRPr lang="en-US" sz="25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1873478"/>
            <a:ext cx="22860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Job Specialization</a:t>
            </a:r>
            <a:endParaRPr lang="en-US" sz="25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3505200"/>
            <a:ext cx="7467600" cy="258532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Close to 3 MILLION PEOPLE (85% work outside of DC)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latin typeface="+mn-lt"/>
              </a:rPr>
              <a:t>“I cannot even see all of these men, let alone actually study what they are doing.”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- President Truman</a:t>
            </a:r>
            <a:endParaRPr lang="en-US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8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85800" y="4722836"/>
            <a:ext cx="8153400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+mn-lt"/>
              </a:rPr>
              <a:t>Which do we want from our bureaucrats?  </a:t>
            </a:r>
            <a:r>
              <a:rPr lang="en-US" sz="2000" b="1" i="1" dirty="0" smtClean="0">
                <a:latin typeface="+mn-lt"/>
              </a:rPr>
              <a:t>Circle </a:t>
            </a:r>
            <a:r>
              <a:rPr lang="en-US" sz="2000" i="1" dirty="0" smtClean="0">
                <a:latin typeface="+mn-lt"/>
              </a:rPr>
              <a:t>o</a:t>
            </a:r>
            <a:r>
              <a:rPr lang="en-US" sz="2000" b="1" i="1" dirty="0" smtClean="0">
                <a:latin typeface="+mn-lt"/>
              </a:rPr>
              <a:t>ne</a:t>
            </a:r>
            <a:endParaRPr lang="en-US" sz="2000" b="1" i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56693"/>
            <a:ext cx="6172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+mn-lt"/>
              </a:rPr>
              <a:t>Inherent Conflicts in the Bureaucracy</a:t>
            </a:r>
            <a:endParaRPr lang="en-US" sz="4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567226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Fairness v.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Responsiveness</a:t>
            </a:r>
            <a:endParaRPr lang="en-US" sz="25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522548"/>
            <a:ext cx="2286000" cy="1631216"/>
          </a:xfrm>
          <a:prstGeom prst="rect">
            <a:avLst/>
          </a:prstGeom>
          <a:solidFill>
            <a:srgbClr val="CC99FF"/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Professional Independence v. Accountability</a:t>
            </a:r>
            <a:endParaRPr lang="en-US" sz="25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2522548"/>
            <a:ext cx="22860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Efficiency v.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Effectiveness </a:t>
            </a:r>
            <a:endParaRPr lang="en-US" sz="25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791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Our Bureaucracy is </a:t>
            </a:r>
            <a:r>
              <a:rPr lang="en-US" b="1" dirty="0" smtClean="0">
                <a:latin typeface="+mn-lt"/>
              </a:rPr>
              <a:t>ESSENTIAL</a:t>
            </a:r>
            <a:r>
              <a:rPr lang="en-US" dirty="0" smtClean="0">
                <a:latin typeface="+mn-lt"/>
              </a:rPr>
              <a:t>, they have </a:t>
            </a:r>
            <a:r>
              <a:rPr lang="en-US" b="1" dirty="0" smtClean="0">
                <a:latin typeface="+mn-lt"/>
              </a:rPr>
              <a:t>EXPERTISE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 smtClean="0">
                <a:latin typeface="+mn-lt"/>
              </a:rPr>
              <a:t>DISCRETION </a:t>
            </a:r>
            <a:r>
              <a:rPr lang="en-US" dirty="0" smtClean="0">
                <a:latin typeface="+mn-lt"/>
              </a:rPr>
              <a:t>with</a:t>
            </a:r>
            <a:r>
              <a:rPr lang="en-US" b="1" dirty="0" smtClean="0">
                <a:latin typeface="+mn-lt"/>
              </a:rPr>
              <a:t> POLICY IMPLEMENTAION </a:t>
            </a:r>
            <a:r>
              <a:rPr lang="en-US" dirty="0" smtClean="0">
                <a:latin typeface="+mn-lt"/>
              </a:rPr>
              <a:t>and</a:t>
            </a:r>
            <a:r>
              <a:rPr lang="en-US" b="1" dirty="0" smtClean="0">
                <a:latin typeface="+mn-lt"/>
              </a:rPr>
              <a:t> rely on CLIENTELE GROUPS. 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0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0366"/>
            <a:ext cx="8384877" cy="6457634"/>
          </a:xfrm>
        </p:spPr>
      </p:pic>
    </p:spTree>
    <p:extLst>
      <p:ext uri="{BB962C8B-B14F-4D97-AF65-F5344CB8AC3E}">
        <p14:creationId xmlns:p14="http://schemas.microsoft.com/office/powerpoint/2010/main" val="31803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457200"/>
            <a:ext cx="3200400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>
                <a:latin typeface="+mn-lt"/>
              </a:rPr>
              <a:t>President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885146"/>
            <a:ext cx="2286000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White House Office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71800" y="1752600"/>
            <a:ext cx="1878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The “West Wing”</a:t>
            </a:r>
          </a:p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Direct </a:t>
            </a:r>
            <a:r>
              <a:rPr lang="en-US" dirty="0" smtClean="0">
                <a:latin typeface="Calibri" pitchFamily="34" charset="0"/>
              </a:rPr>
              <a:t>advisors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Personal Staff</a:t>
            </a:r>
            <a:endParaRPr lang="en-US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Appointment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6" name="Shape 15"/>
          <p:cNvCxnSpPr>
            <a:stCxn id="0" idx="1"/>
            <a:endCxn id="0" idx="0"/>
          </p:cNvCxnSpPr>
          <p:nvPr/>
        </p:nvCxnSpPr>
        <p:spPr>
          <a:xfrm rot="10800000" flipV="1">
            <a:off x="1447800" y="927100"/>
            <a:ext cx="1524000" cy="9572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Arrow 6"/>
          <p:cNvSpPr/>
          <p:nvPr/>
        </p:nvSpPr>
        <p:spPr>
          <a:xfrm rot="836197">
            <a:off x="5031878" y="2352339"/>
            <a:ext cx="1282859" cy="811793"/>
          </a:xfrm>
          <a:prstGeom prst="leftArrow">
            <a:avLst>
              <a:gd name="adj1" fmla="val 50000"/>
              <a:gd name="adj2" fmla="val 50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90876" y="2438400"/>
            <a:ext cx="23721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Calibri" pitchFamily="34" charset="0"/>
              </a:rPr>
              <a:t>Rule of</a:t>
            </a:r>
          </a:p>
          <a:p>
            <a:r>
              <a:rPr lang="en-US" sz="3500" b="1" dirty="0" smtClean="0">
                <a:solidFill>
                  <a:srgbClr val="FF0000"/>
                </a:solidFill>
                <a:latin typeface="Calibri" pitchFamily="34" charset="0"/>
              </a:rPr>
              <a:t>Propinquity</a:t>
            </a:r>
            <a:endParaRPr lang="en-US" sz="35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457200"/>
            <a:ext cx="3200400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>
                <a:latin typeface="+mn-lt"/>
              </a:rPr>
              <a:t>President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885146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White House Office</a:t>
            </a:r>
          </a:p>
        </p:txBody>
      </p:sp>
      <p:sp>
        <p:nvSpPr>
          <p:cNvPr id="15367" name="TextBox 5"/>
          <p:cNvSpPr txBox="1">
            <a:spLocks noChangeArrowheads="1"/>
          </p:cNvSpPr>
          <p:nvPr/>
        </p:nvSpPr>
        <p:spPr bwMode="auto">
          <a:xfrm>
            <a:off x="2971800" y="1752600"/>
            <a:ext cx="1878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The “West Wing”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Direct advisors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Personal Staff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Appointment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429000"/>
            <a:ext cx="2286000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Executive Office of the President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71800" y="3200400"/>
            <a:ext cx="27993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Collect </a:t>
            </a:r>
            <a:r>
              <a:rPr lang="en-US" dirty="0">
                <a:latin typeface="Calibri" pitchFamily="34" charset="0"/>
              </a:rPr>
              <a:t>info, </a:t>
            </a:r>
            <a:r>
              <a:rPr lang="en-US" dirty="0" smtClean="0">
                <a:latin typeface="Calibri" pitchFamily="34" charset="0"/>
              </a:rPr>
              <a:t>advise/report</a:t>
            </a:r>
            <a:endParaRPr lang="en-US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Implement policies</a:t>
            </a:r>
          </a:p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Appointed </a:t>
            </a:r>
            <a:r>
              <a:rPr lang="en-US" dirty="0">
                <a:latin typeface="Calibri" pitchFamily="34" charset="0"/>
              </a:rPr>
              <a:t>+ </a:t>
            </a:r>
            <a:r>
              <a:rPr lang="en-US" dirty="0" smtClean="0">
                <a:latin typeface="Calibri" pitchFamily="34" charset="0"/>
              </a:rPr>
              <a:t>confirmed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Chief of Staff, Press Sec</a:t>
            </a:r>
            <a:endParaRPr lang="en-US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NSA, OMB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Trade </a:t>
            </a:r>
            <a:r>
              <a:rPr lang="en-US" dirty="0">
                <a:latin typeface="Calibri" pitchFamily="34" charset="0"/>
              </a:rPr>
              <a:t>Rep</a:t>
            </a:r>
          </a:p>
        </p:txBody>
      </p:sp>
      <p:cxnSp>
        <p:nvCxnSpPr>
          <p:cNvPr id="11" name="Shape 10"/>
          <p:cNvCxnSpPr/>
          <p:nvPr/>
        </p:nvCxnSpPr>
        <p:spPr>
          <a:xfrm rot="10800000" flipV="1">
            <a:off x="1447800" y="927100"/>
            <a:ext cx="1524000" cy="9572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0" idx="2"/>
            <a:endCxn id="0" idx="0"/>
          </p:cNvCxnSpPr>
          <p:nvPr/>
        </p:nvCxnSpPr>
        <p:spPr>
          <a:xfrm rot="5400000">
            <a:off x="1106488" y="3087688"/>
            <a:ext cx="682625" cy="31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457200"/>
            <a:ext cx="3200400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>
                <a:latin typeface="+mn-lt"/>
              </a:rPr>
              <a:t>President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971800" y="1752600"/>
            <a:ext cx="1878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The “West Wing”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Direct advisors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Personal Staff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Appointment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429000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Executive Office of the President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2971800" y="3200400"/>
            <a:ext cx="26943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Collect info, advise/report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Implement policies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Appointed + confirmed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Chief of Staff, Press Sec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NSA, OMB, Trade Rep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081826"/>
            <a:ext cx="2286000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Executive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Departments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4949825"/>
            <a:ext cx="273889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The Cabinet, Secretaries</a:t>
            </a:r>
          </a:p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Implement + </a:t>
            </a:r>
            <a:r>
              <a:rPr lang="en-US" dirty="0" smtClean="0">
                <a:latin typeface="Calibri" pitchFamily="34" charset="0"/>
              </a:rPr>
              <a:t>enforce laws</a:t>
            </a:r>
            <a:endParaRPr lang="en-US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Appointed </a:t>
            </a:r>
            <a:r>
              <a:rPr lang="en-US" dirty="0">
                <a:latin typeface="Calibri" pitchFamily="34" charset="0"/>
              </a:rPr>
              <a:t>+ </a:t>
            </a:r>
            <a:r>
              <a:rPr lang="en-US" dirty="0" smtClean="0">
                <a:latin typeface="Calibri" pitchFamily="34" charset="0"/>
              </a:rPr>
              <a:t>confirmed</a:t>
            </a:r>
            <a:endParaRPr lang="en-US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“Agency </a:t>
            </a:r>
            <a:r>
              <a:rPr lang="en-US" dirty="0">
                <a:latin typeface="Calibri" pitchFamily="34" charset="0"/>
              </a:rPr>
              <a:t>Point of </a:t>
            </a:r>
            <a:r>
              <a:rPr lang="en-US" dirty="0" smtClean="0">
                <a:latin typeface="Calibri" pitchFamily="34" charset="0"/>
              </a:rPr>
              <a:t>View”</a:t>
            </a:r>
            <a:endParaRPr lang="en-US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State, Defense, Treasury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5146"/>
            <a:ext cx="22860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</a:rPr>
              <a:t>White House Office</a:t>
            </a:r>
          </a:p>
        </p:txBody>
      </p:sp>
      <p:cxnSp>
        <p:nvCxnSpPr>
          <p:cNvPr id="12" name="Elbow Connector 11"/>
          <p:cNvCxnSpPr/>
          <p:nvPr/>
        </p:nvCxnSpPr>
        <p:spPr>
          <a:xfrm rot="5400000">
            <a:off x="1106488" y="3087688"/>
            <a:ext cx="682625" cy="31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/>
          <p:nvPr/>
        </p:nvCxnSpPr>
        <p:spPr>
          <a:xfrm rot="10800000" flipV="1">
            <a:off x="1447800" y="927100"/>
            <a:ext cx="1524000" cy="9572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0" idx="2"/>
            <a:endCxn id="0" idx="0"/>
          </p:cNvCxnSpPr>
          <p:nvPr/>
        </p:nvCxnSpPr>
        <p:spPr>
          <a:xfrm rot="5400000">
            <a:off x="1051720" y="4685506"/>
            <a:ext cx="792162" cy="31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12"/>
            <a:ext cx="8229600" cy="890588"/>
          </a:xfrm>
        </p:spPr>
        <p:txBody>
          <a:bodyPr/>
          <a:lstStyle/>
          <a:p>
            <a:r>
              <a:rPr lang="en-US" dirty="0" smtClean="0"/>
              <a:t>Top Advisors</a:t>
            </a:r>
            <a:endParaRPr lang="en-US" dirty="0"/>
          </a:p>
        </p:txBody>
      </p:sp>
      <p:sp>
        <p:nvSpPr>
          <p:cNvPr id="5" name="AutoShape 4" descr="data:image/jpg;base64,/9j/4AAQSkZJRgABAQAAAQABAAD/2wCEAAkGBhQQERUUEBQWFRQUGBIVFxQVERQUEBQUFRQXFhQQFBUXHCYeFxkjGhQUHy8iIycpLCwtFR4xNTAqNiYrLCkBCQoKDgwOGg8PGikkHyQsLCwsKSksKSwsLCksKSwsLCkpLCwsLCksKSwsKSksKSwpLCwsLCksKSksLCwsKSkpLf/AABEIAO8A0wMBIgACEQEDEQH/xAAcAAEAAQUBAQAAAAAAAAAAAAAAAQIEBQYHAwj/xAA+EAACAQIEAgcECAUEAwEAAAABAgADEQQSITEFQQYiUWFxgZEHEzKhQlJigrHB0fAUI3Ky4TOSovEkk8IV/8QAGQEBAAMBAQAAAAAAAAAAAAAAAAECAwQF/8QAIxEBAQACAgICAgMBAAAAAAAAAAECEQMhEjEEQRNRInGxQv/aAAwDAQACEQMRAD8A4nERJQREQEREBERAREQEREBEScsCIkyICIiAiIgIiICIiAiIgIiICIiAiIgIiICIiAiJ7YXCtVYKguT+7mE+3mqkmw1J7N5sHC+h1Wrqwyj5zZ+jXQ5UAZhdjzP70E3rA8OCgWA/xOTPn+sXXx/H+8mlcP6CKuuUeJ1J9ZlD0aAFgB/tm5LhANZ51MOALATC7vt1zCT00HFdEqbfEg8QtvOa7xLoRl1QkfMfrOpVaJ3ImPr0b7S2Odx9VXLjxy9xxfGcOel8Q07Rt/jzlrOt8Q4Uri9teYtoZpvGOi4AzUuqfq/RPh2HunRhzS9Vycnx7O8WrRJZbGx0IkTocpERAREQEREBERAREQEREBERAREQPSjRLsFUXJ0AnSeiPRkUwCRdjue/smB6D8IzXqEa3yr4cz62HlOqcKwGUDunHzZ7vjHd8fi/6r1w2Ft+sydJJVSo67eEuqVDwmOnZbMY8fdSk0u6XbIeUkUNNfx0ltM/yMVWo+XlLCrhxzEzlan+/wBJZVKetvl+kixrO5tr+JwWXbsvaYrFUAbr6TYcVodNtR3g9hmMxdLT0Mrplk5fxbBAu97AjYgaX+q3ZtMCRNt4tR69S29z46C/poZrGKNzcaX3HYeflO7jvTzeT28IiJqzIiICIiAiIgIiICIiAiIgIieuGp3YevpreB1jobgQmGTt8P32zd8FTsJrXRhL0ktyE2jC7eM877exxel/TPrPbN3y0BPZ+cuFp6CWVziuwB1kMwI5esorIdu2Fw5kq6nvbxqkHn855nb93ntUpW3/AMS2qPbu7uUrY2lmmJxSb9m/6iWGJS+ndMhi6m9vHwPOYzEtoZVllWk8YwdqjNf8B1raW9Jp/EKYBNhbUafj850jE4UMGDi4N9ezlf5Ke/zmh8awmQkb9h56W07xbadfHXm53dYaIibqEREBERAREQEREBERAREQEyXCMMGzE78vDmfw8gZjZn+ilEsXt2C2oA5k6nbS8rl6HUejKWooDvYH5Ta8ONL8rD07ZpvBceG6ovsLFTox2Krz5j93m0utUqBTpE2HNtPCxIJ8Zya07sOazrTL0rZbjX8571WGnhNUocTekctZGpDtIup89pnExIfLYyNtvHy7Xj1ACPl5SxxnHBTDZtAvPmb8hIxdY8pi8TSRgTXtY65e39ZFy0i4dLV+kQc5ruF7woFu05rFfCYzE8TzlvdVGNiNLhTfTbl+H4zZcNUwwGlMLbtSeNWlRY3QJ2mwsdO22vrI89qfjv7YTC4okWY6nXUWb7wGl/DTaehOv+baSnE8Gb3mdb/7iR4ZSdBJq9u1t5W1bGX0w2MZqYYhbqQQVbcDWzA91/Kwmq43hLVwzggZQxy26zAWJ8J0IZWVg1trg3trbv2njRwFKnh6zBQzvTfKSBpZSQq9g/SbXLUljmwwmWVlcUYWMpiJ2OYiIgIiICIiAiIgIiICIiAmb6O4kBayX6zBSo7QCQ49GB+7MJPbCMRUQjfMv4iRfSY6thaj4Cl1UFUtlyZT1W+0R9G3OZDiXEcWKdNzUBz2uiIoRNup1z1mtfci9vOZfAAVqYzaWta3Ijn6z291a11FxzsR8hPPmX7j0Px5ZTrpZ8Nw9U0leo+rEhqdutba5Xbe/ZtsZfcE6rst7hdL8tzt5WnpUrlUJJ19BMbwVy2Yi+pb9NZOt1tx8dnVZ/EVBc+ExfEuGrmBJOW4vZgGIO4B+j+PhJqOQ2u/yl6ih9x+/GRce2+WGmt8R6HpXqlqIyIbNYgbgDqnQ3Fxfcd8uE6PU0qKadwwAGVWOTQfER294mbbCKORPnpK6CWGh/xJyuWXTnw4JjupQKFtmsefVt+M13iBsSo8Zmq9T5TV+M17VBbnpMrLGlw0x+KoLVqpTYCxB8jcXI75tqcEUYZ0XUZGIbtAF/KahjWKOjj6BBv56j0m6DHFab5RdbHwGdBp4a/OW/tnOq+d6q2YjsJHoZRLjH/6tT+t/wC4y3npT08q+yIiSgiIgIiICIiAiIgIiICVU2sQewg+hlMQO6dHscCi5ddBNlX9JzPoJxC6gHsU/kfmJ0KjirC845NPd4r5YbUcYIWkSeew7dJ4cHoGmmnjMdxLiQaoysdggA5dY6n0mwYLEqBr2SZO0y97WlWtlYE66275fU8Qh0G+sxfEcWgN2YKBbUkAeplHD64qVQyaqLktupuNFvsTreLjNrWds4FB1XaTWQKt5jMVWNE5hqh3+wf0no+Nzrf/AKk7iNLPF4ne01rHP7ysg7Cb+kzGLa7dsxVSjaqGPP8AY/Cc+dZ8mW6qx2FvTJ7tvymRwmI/8JddSLnxXT8BPDHNlQ/vlNY4l0qXD4f3OUmpYlTbq9e+hPdv5yccd9RlnZO657VfMxPaSfU3lERPReSREQEREBERAREQEREBERAREQNv6D4qxA55ivqMy/MPOo0r5fz7px/oe16rKPiIDL3shuB57ec7DgnFbD3Xs17uycfLdZPS+Nn/AAYDifDkxB62ZWGgdWKsP1seRleEpYtFy2SoBs+fIbdrpY6+F5bcXqvhz7zKzoN8o6w8tzMtwbG1ayK9OldWGn81L20Gov3gxuSdttze7dLvhvCFN3rWqVNLdXqU/wCgHn9rfwGkyLAjbltKaXD65JsqLpuzk+QCiWeNpsLlsRTDAJcBGYgtpsGuR5cuUjzkTjnjL7XaYgXsbeB3lKYYK1l0VgSByB5jwmKwPDajVMz1DkA0AQIWN/i3Jta3rM5Sp2Gtz2f9yuW4vu2scaV6hHYL/OY7iqWse+ZjBrd6jH7K/ifzEwnGauZ1Qbs1vDmT6XmelMoYtbpY8xrNK6TIPcvffPp5BB+s3jFdUW7pz/pZjAKaKDq5dz4Zja/oJfDdyjDlusWoxET0HmkREBERAREQEREBERAREQEREC94Njfc10fkCL+B0M7F0fxeRnT6L/zF8G3HkwM4hN96K8dvSXMetRIU9pptp+QP3TOfmx+3TwZ6um7cTYDw7ORB5GUYDAoBcC3MWNtRz+Q9IDCoJ74GhbT/AKmeNenj6ZOhWLfE52tq5uZ4vglQkrzlaYe9tu/b0ns9IX3E03Ppb+jCKBPfE1MoJ5WnjT0nnxStdQg3chfX/F5hTLrtRg9KNzpmJfyO3yAmDw6hqtSodk6g2+I6sfTL6mZviuMVEPKw+QE1p8TlRU5kF37ixuR8wPKVjHLKPLjmPshyAl2siAasWY2AHfec66Trlr5L5mQKrEG6hgNaa9yiwvzIJm7Y3G+4onGv9qng0P06hBDYq31VW9u3zWc1diSSTcnUk7knczu4+OYY7vu/48vl5bnlqep/qiJMiXZkREBERAREQEREBERAREQEREBLvhuONJ78j1WHaplpJkWbTLrt0/o/xoG1ze1ge8cm85s9I5j+XKcW4dxRqRBXwtyIO6mdG4H0qp1FHWAbTQmxnNlh416nB8iWard8Phv3+c86lKz2/dpim46ttD85Y4zpitMWLC50A3PgANSY9t/yyXe2xVcQF57TErxHM+c7C4XxOhP5es1mtxupVPd9Uf8A0dh4C58JR/FOSqIC9V9FRBdj3Ko5Slxt6jm5OeVkOOcaDdW9wNW7NPo3/HumU6OdE2xK++xhKYbVyGurVwBfM31KIHmw7Bqcv0S9m2QitjrO+hWjo1JDvdztUbu+Efa0IxPtp6Y+7T+Conr1AGrEH4aZ1Wl4toT9m31p2cXBMe8nm8vyLn/HFznp10n/AI/FFk0o0/5dFbWApj6VuRbfuFhymuWkmJfK7u1ZNTURKTKjKZVKIiICJMiAiIgIiICIiAiIgJMiTAWkgSJcYDBtWqLTQXZyFA5XPM90AnD6jIaioxQGxYKSAbXt8x6zI4jo5Xpp7xlvSsp94vWUBvhLW1W9+YnYOA8Dp0aSUlsVQWJI+InVmPibmcv4+WpYj+HZv5eHLU1F7jKTmFTLmFzlZR90DYTfDDG9VjM7b0tsBhgdw7DuqnL8jM9w3hOc2o07n6tNTUf7xFyPMzw6PVFwlVatamWFJgXRqSn+U4sWcEXDHMtidL27Z2vA8TXEIDg7Gn9e1k8FHM+G3OTfi3G91fPn8fUaZwv2dVqljXYYdPqjK9c+l0T1bwm7cG4JhsEpFFApPxVGOaq/9TnUju0A7BPROGO2rOx7z1V9N5dU8Aiat1iObbDvl5x4Y+nNly55+2J6V9M0wGGatlzbKgPVR6hvlQHc7Em3IGfN3Ece+IqvVqtmeoxdm7STfyHIDkAJtPtM6aniOJy0z/49HMtIcmOzVvO2ncB2mafMs79Rvx46namJMiZNENKJJkSEkRJgRERAREQEREBERASZEkQESZEAJ0H2V8A9474h/hp/y0/rYXYjwWw+/NAprf8Aep7p33ohwb+HwlOnzUXbvqMcz+l7eAEtGfJdTTJU8ANz6Tj3SNl//TxKsTkNQ3AK5iUUBQcw2vr4TuJXqziXSJ1pcUxFy7UzU6y02sxsim532LHluJ0cV3lN/tlhNW6RQ4U1fFUsOVdTcCoSxsUYZ/h5DIjcyDp5954WwQWAAFgAANAANPlOS+zThJOOZmQgpTLAk6kVcgS42+HMb877bTrlDDORYEBdy1tT5mdHLlu2VTP2uKuIt+k5x7X+ljUKAwytapiBdlU6pQvY5j2uRbwDd033iOOp4Wk9aqctKkpbXVjbn3sToPET5o6Q8cfG4mpiKvxVGvbkijRKY7goA8pz5ZanS3Hju9sdAMGROZ0pvIiQTApMREhJaLSbSbQKbSbSbRAptEqiBRERAREQEqG0plfKBBkQZKiBsfQPhnv8bTUi4S7nsuvw/wDIqfKdz96EFhsNAPznNvZBwz/WrnllpL/c34pOmUKQ1ZuU1xcvJd1Y8f6QDC4cuQC5BCISBdtBc/ZFwT3eM4tQx+SpXdW94X94HdqINs1WwfW9i1r8vitNl47xYYvFs/8AqIgqUaVMZgyEEqKm3WLEFrDlkE0zh+65g3u3azAVAC7IM3yLKdR2zr8fx+NnurYTq7dP9mtULj6y/Er0QyVLkXWnUZCSvK5+sL9Uds6szaTkvsioK1etVLBgKVMHqkEMajWS530W+mh07JvnSfjq4ahUqv8ACi5iOZ5JTHezEDzJ5SOafzqlvbnHtm6V+8ZMJTPVW1SpY/8ArU/3f7Zy6XGPxz16r1ahu9RizHvPIdgGw7gJbmceV3XRjNTSIiJRdBMi0kyICSBIlQgLRESUEWgRAiJVEaHlERISREQErMpEqMCmVJKZcYPDGo6ou7sqDxYgD8YHbvZ/gPdcPoC2rhqrd+c3X/jlnv004qaGCrMptoEuN89Q5QF7wCW+7MrSphFVKfIKijlZRYfITSPa5WA/hsKtjpUruCbHYhXPktb1m+Mck7rUKr+7wzqLIFOZc9hXPvQFQXGpsnW07SeyYfh7ZSWUKWyhgVvmpkNuB9ayk630lfGccahQ5nZsoZswv1wTZQbm4ChdfEW0kUSfduKbfCb3ClahVhlfrcl2FifpHtnTnn5ckk9YxtJqOteybCrTwtSrdmzugUMoBLCmCwAB1GZyAewTWfa/0iz1Vwim4pkVK1tjVYdVPBFPq57JuXBMTT4dwr+IYEIiu9JGILMajn3QJG7NdB4XnDMVimqu1SoczuzOx7WY3J9TMOXLuqYY7y28pBkyDOduCZPiWJTIEQqQDcWW2UWtYk7k7mYyJtx81wxyxk9/auWG7L+kGREkTBckwJMmCIkxCEGJEkmEhIiU2iQKYiICIiBIkyBEAJtPs64f73H0uynmqn7g6v8AyZZqwnS/ZHgr+/qDclKQ7hq7n+z0kxTO6jqPDqV2L8hoPzP5Ti/tG4sKvE6pNnWm1OnlNxcUTlamGHIsWJt2907i1QUKTNa4pozW7cqlrfKfM+MxZqMzFjdizm4BOdwGc3HawsO6a+oy45287am97A6lWBAW5Vrctb/u8yuFpm9EVAze7cZqTdX+XmUhAd9SX2Gm8xqUb65QbkoLG3XZer5AkTK4PEilUpVmTP7i2dXOYO5aowA7rW57iW4/u1rW0+1zjvWo4Cmeph0Q1ANjVyAKv3V18X7pzme2NxjVqj1KhzPUZnY9rMbk/OeMyyy3TGamiRESqxIMGRISmIEmAkiJMlCJDGTKTAAQTJEgSEptERJQ/9k="/>
          <p:cNvSpPr>
            <a:spLocks noChangeAspect="1" noChangeArrowheads="1"/>
          </p:cNvSpPr>
          <p:nvPr/>
        </p:nvSpPr>
        <p:spPr bwMode="auto">
          <a:xfrm>
            <a:off x="215900" y="-947738"/>
            <a:ext cx="2009775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0.gstatic.com/images?q=tbn:ANd9GcRl8tOQ94lh7htBzjAC21ajN1on2Kul7ef7YTeYdPmtXof-_9j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743075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g;base64,/9j/4AAQSkZJRgABAQAAAQABAAD/2wCEAAkGBhISEBQUEhQUFRUWFRcXFxQUFRUUFRgXFBUVFBUUFRQXHCYeFxkjGRUVHy8gIycpLSwuFR4xNTAqNSYrLSkBCQoKDgwOGg8PGikcHB0sKiwsLCkpKSksLCkpKSwpLCwsKSwsKSksKSksLCkpLCkpKSwsLCksLCwpLCkpLCwsKf/AABEIANwAsAMBIgACEQEDEQH/xAAcAAAABwEBAAAAAAAAAAAAAAABAgMEBQYHAAj/xABEEAACAAMFBQUEBwYFBAMAAAABAgADEQQFEiExBkFRYXETIjKBkQehscEjQlJicoLwFDOy0eHxFUNzksIkU5OiNERj/8QAGgEAAgMBAQAAAAAAAAAAAAAAAAECAwQFBv/EACkRAAICAQQBAwMFAQAAAAAAAAABAhEDBBIhMUEFE1EiYXGBkaGx0TL/2gAMAwEAAhEDEQA/AMaEGED2DYMdDhJwhqHDWlcOLStN0FJyjoJmdiTaw6tdtebMLuasaCvJQFUAbgFAAHKGlc4OmsQXZJjgGJS4L2Szzg8yzybSmhlzgaEVrVWHhbnQjPSIoGOLxo7RWj0xbbwDXcpsaypdqaxdrZpJwmYiMilllACuQoBTKoWsebJEypbOtTWuuu8mHduv2dNmS5jOQ0tJcuWVJUoslQsvAQQQRQmo3sTvhmJzO0xmJLMSxJ1JJqSedYrhDaxi9lsbzZmBFLMa0Ua91Sx9yn0hGNN9kOzMp7ZJtItkgvLxMbLRxN7yMv1sINK1quIQ39qGydiu8KklZjTrQ7zAWJwSZQb93KUUBNSFqakBTpURP3Vu2kdvBntgmYZ0s8HHvIHzi6kRRXBBr0b0zrF65+frnGbUdplkOgwhVRCSwqkZiwVWFlhBTCyQxCiwYwCweGMTaEWELsIRYQANnhJhCzwkYAIj2nzZ37aZcxQkpFH7Oi5SxKYCjqBlViDU8VpuEVBzkYUnXhMZFRnZlSuBWJIXFSoSvhGQyGUN2MarpFaQ+u26Wmyp8wf5EtZhHEGYiH0DE+UEtd3zJJUTFwllDhTk2FvCSPq11Fd1DvFdE9nVusKypzBHlYUl9vMmzA6lS9KAhRkWplh9Ypu2yzP8QntMdZhdsazEIKNLcVllaHQLQU3YYrT5HduiIBgawmWiUuq5mnyrS6//AF5QmkcQZiIR1Clm/LF+4jQwrBrLqYKEJUsASAQCQDQE6AnQE/KHF3WfEa8TT+3GFPIoK2NRbJ7Ye9lst4SbQ4qsrGxA1JMpwoGWVWIFecS997SWu8JHZ2hZcxlmGZLmghWlYjV5QIyeWRQAHMYVzMMbvuYNvAJ3sMTH8KL8c4ef4OCaBixGtDRh1wDLzjl5dZKUriqLo40ivvcc0d7ASAM6UanM4T7t8P7FeG73frTQ5f2iTNiMvNJyhhorNr+Fv51ERd7WlS1cAVtHG45eIbqcf0Ir96UncnZLal0OLDeeJc9V1OVTrT5Q8kWxee7mM4hLtSWKFjkKE8KtmAeJ0oNwzOsWCRa0YAaD5df0IHmaBRFpcwHfCyw1ex4c0bn9Ya7s4Wkza9d4izHlUuPJGUaHKwoBCamFAYvIhWhJ4WMIuYYDZ4SaFnhB4AM1gpjgYAmLrAdSbwdZTywaLMZC3E9niwjpVq9QOEIKYJAgwIBQNmMq56f2jX/ZxeFhmS5wl2fsDhlrPxTO0lsjFgO85qFqCSDpxMY6TD6yXw8uTOlLkJ2DGd+GWXOHoS2fSBsi42i5e0+ZO/bFs5QSrPLUNJlywFSjAYnCqAC5OX5dd5hrHRRU5Aa79Nw3V9w1z0LBLbNZJaM7MFBCBiSEUnPCDoMhlEhYpZYg/VXJa7/vn4xztRk3P7IuhGkTFgeZMyaox+GRLyxAfWnOcyOvuibs9x0FXGMD/LU4JI5Fq98/qhg91WcSUDtmzjIfWIpUDkNDThnqRR4lyPP701jyVclUcBGJybZfGFlZve9cHdSRYwB9USg3rRVPpEPa3E+WWCYGAoVFSu7NCd3XMZ6xoUvYmTWpqaHQ/rKJCVcUhP8ALESUyfsMyu5rueoLFV1IDHIV30Ov9oulguuY2tpwaaeH0Kr/AE5xPWjZpGrhFOQy9w1iBmXNLD4JqKK1wuKqCd61U91tPUEVES3biuWNxJK1SXlrSfgmy/8AvS6VHJuB61B4xBW6zGUcS5rnQg5EcOXQ6Eejrtns5wkkjg/eyI0x71Iprkda5Q3vO0YVqvhybCc6oxAK9Q2n6ERunwRoWRt8KAwwsE4FaVqBofu7oegx04y3KzO1QYwk0KEwmYkIQeEHEOJghFxAMy+OjgIkrjkWZplLS8xFyzRQw/Ma1UdAYssYlbbpeXMZCCSiq7UGisqtU8PEBDQCNO9pEgrZcUpRhaYizmA7+FE+gVuC1qc9+GMyEOLIp2gCINKSrAQBiRn3e0i0TJbeKXiHpmD6UiM5VFkkOLsshmzqDTJf15V9Ytl22JTPofCNfwIM/IkU8+UQlxES1rvCE+ZIFfeIsVzyq4xxoh6Uq38o5GR8mmCsnrqs5nP2r6HQctRQRarNZP1/SIqxAKBT9CJ2Q9BFHfZugkuAZdlAhWXYK6GDrvhwin51hpFg0ey0/XwiJvWwV76gMRqp0ccKcdaROzjTXypDKZMEBGSsqVvlqy4a1Vs5ZOqnfLO8Z6cweMVa3TR4GFO8QRwDgq1BuFQppuiyX4QjncCT0BJHeHz4RU78mkuGOtQrfI+YHuiVGFiezs41KnUYgfIj54vWJ9TFZuY/9Qabwx9394sYjo4X9Jln2KkwFICBEXEAjiG7iHLQg4hgZZBpLAMCdKitNaVzgpgItGSF53xMnTpswkjtWJZQTTDXuoeIAoBXhDOCCDw0hMl9nf2IzMNrE6hIwtKIoN1GSmI9QfKLztxdydk80SwZpnKJk0DMBdByGYrTX3RmEp8LA8CD6EGJSffs6dOnOXYdtXGoJwkVqqkb6ZekVZFwwS5THct+8FH1sIz4VxV/9fhFrut8KYtcR3anh1OcU+y5zUrpnly7oA+cXq7ZTMowipC1A55U6ZRzJpUa4dk9d9mtJTEBKXlNcg+eEEDpWHdnv+dLakyQmHTHLZnHAZ0yilXqZzTj2jzQigdmkvFQvvLsN9K0y3AVix7NPOEsAmbMbFTC4Hgp4sZNa6d0k8jXU2VG7LVP6qVl8sM5XFRlUKelRpDO9r0nL3ZCKcsyVxctIjbgtxDFTzp/uIHlD2e8xg2AjMVGdM60O4/oxWmaW7Q0kW0MwW1Wp5bmlFl9jLFdCO8CW15Qe22ZpZBWZ2q1+soEwA5ggrk401zisW7ZeY1oDmQZksgYgxDVpgxZtQU7r8P3n3RD7Zu5Z0tiCCkoPWXLaZ2mBd6BtcPAbonOKUbsohJ7mmhttLKBQMdOO6vhJI+yQaHlFQeX2heQc5qgla/WAFVPPWh61jQb5sgZXXdn8P6xmm0FmaT2U1WYPLYKDoQCGoOdKe+IwVoqyqpDfZmpmtr3UHqxOXlFoWI25yrB5oABmEFqaYgoBp1NT5xJCOhjVRMsuw8GEFEHEWEQjQi4hdoQcQCMrMLy7EzS3mDwoUDcseIA9Kr7xCO+NO2GuOyvImBZgtHaFO0RkMsDAS6rQ1pU5VrFrYN0rMxK01gawteE9nmuzijM7FhpQkmoA3AaU5Q3iSGcTBpb0IMLJYWMp5oHdV0Q9XDkfwe8Q2MRYFgu1gGRtcOdPuklWHUYh6RoNgqjldaGlK60OGMzuW0d9UO85Hrr/PyjRbvm4mDcT7waH4Ry88XHg2YXbL3dlkUjFQV35CHF42gIhoK+4edN0J3dNGCIraK1l1Cr4a50304RmUjc4JIRuU1msSdcom7BasLlTQiuh58PT3RB3BPlKWEzEueRIKg+ZiRthWY/0aOVoaNkF61hiS4LJrp8oQtsjCK5/KGUu1NKRSxqAO8c6j73T4Q4tt5Bk1EJy+SxRTK3eUzM86fGKPt3LBKywQMFJj8y4AHWifxHhF1tWHIzCQrECoBJqTRchuqYod81mzy2odvLCoULTypE4Mx5mha5bN2chAdSKnqxqB6Q/UwRYMI6a4Rz2KVgRBBBgYYgTCLmFWhJoYjKYlLLfbSrM0qWSrPNWYXBINJanAAR95ifyiIuOi7hjFZ84uxZjUsSSTvJNSfWOkhcQx1C1zKgFqcgSBXzhOBhgarsvcljm2Vpcp3mypkwYw4wOGRcQTu6ZbwTyMUXbGeP2hpSSlky5RKqirSv32OrE8ycqQlZdonl2QyJZKlp3aM4JBoqqqqpGYzBPkIa3tfMy0FWmkM4FDMoA7DdjI8RHE5xXQkuROwNSYh4MvxjStk17SQPtAtXrUt8CIy+W9CDwzi5bJ372M0NXuNhryZcgfkfLhGXVRbRowumaqt2FpFQ7UpWmVCOFYrv+Lze2aX2ILquIAzAmNa0JTKhpUVFcqxcLDbFMogeFq0GWpGID3ERWdorlE5QNGU1RxurXQjMeWcc2L55Ok+SVslrtIqv7C1QHPiRv3ZGKvSqw/mNeDgAWeWmVSZj5ZLjFMPIHhENc9tvNFNZhNAQCVSZWoAqGoNyjWHF5WO2WqWBMmvQ5MjAIgAruTx1BOuWdIt4+/8ABcsc/OxL55YnYbTaJ09k7SS8tFHaPKVsPaHFWUjE9+gpVtMyImrLdKCUoAzYCvInUU3Z5QFyWBJEsKug3mlSeMPps7AnCnxNfhmfKKZdkeEVHbW+VsiS2CK/0gGBvCRm+dNfCDFOsk3tBjOvLicz74R29vQ2i1iWD3ZQ3fbelB5LT1hzY7PgWmv63Rqww5RzM87bHEGBgsGEbjKGgRBQYGGBxgjQYmCMYAMqEOLbYmlTHlvkyMVPCqmhpy/nElsxdkidPVJ08SRVaVUnEa+HFovUxbPanISUVwIA1odnmTKGp7IKiyxXQDxHiSOEXeaFfJnYECYELAmLAsIBHKtYcWSxvNdUlqXdjRVUVYngBGvbC+z5bKRNnYXtAzFO8kr8P2n+9u3cTVJ0MzK3bJ2izy5c2fLMtZhIUNk3dAPeTVag1AOeRjrCwBKtoQR6giN12p2eFrsryR4yA0sn/upUpU7galfzGMHwEMQRQjIg5EEHMEcaxizN+TqaOEMsHDyXTY7akqDZ5pOncY8swK8RkRxAi5WW3BqA6/Gu8Rj6TiorWlBrwi+3QrzJaMudVVqaEEgHI+cY5pPktnilhpN2aDYpbEUyp0h48tgNeuXpFbsFptiD93iHUfGsODbrU+WDBz/vFaLFNV0SE6eMQQHm3Th1hle9u7Q0HhBzPEkjujmfcBzglju12J72X1n1HOlfE3uiv7e7SpY5YSXTtCD2a6kahpr8abq6k8jDjHc6RTKVJt9GZWa1ubVgYipnMC+8981/XOLoDGZ4jWtc61rvrrXrWL5ct6CfLB+uBRxwPHodeuUdVQUTlN2SIMGggg8MiDAiAEcIYAEwVoMYIxgAz2zr2NoUTVI7KaO0X630b95etVIha+do51qZjNaoM1pqrqEL5FUJzC0Cin3RFw9smzxlWoWlR3LQO9ynSwA1fxLhfri4RniiNC55Iholdm9nJttniTKwg0LMzmiqo1Y7zqMhnnDGXZ+PpEpct6NZp8udL8SMDTcRoyHkQSPOKMmoS4Rvx6Gco7nx8G07NbHSLDLpLFXIo85h9I++g+wlfqjzrrEtd61qefwgovBJslZ0s1R0DqeTDQ8wag8wYVsS4UHT+sR7MIdm73ujJ/ans/2Fs7ZRSXaAW6TVNJg8+6/5zwMX3aDayzWIhrQ9DqJajFNbmEyoPvNQRlG23tJm3gOyWWsqSGDKPHMJAIxNMOmRIooA3Z6xGUdyo0afK8U1Iq9omGY4Rd5oOZOVekarcP0ZUDQUUflAHyilbK3KDSc9KZlCToVOHSu8sdR9UU3xf7mk1BbdWvWMWdqtq8GqEpZJucu2XWxz+6PnHI/amg8I15/0/WUQU61EfRoBVsuNBxhe3X0tmlGrBcIqzE+Gm+nHlvjCrbNtpIW2s2plWKQS1CwACoMsyDhHnuHKukYDel5zLRNabNNWY1PAcFA3Aboe7TbQta5uLMICcCnXPV2O9zQV4UAGQiGjsYMWxW+zk6jN7jpdHQvYLxaTMDpSoBBBzBB3H4+nCG7HKE1jQzOXy7No5U3InA/2WOR/C2/oYl60+cZZWJe7dpZ0qgrjUfVepoOCtqsQoC/AwIMQ937SyJuVezbhMIA8n09aRLQwBMEaDmE2gAvntBukWi7bQtKsimanJpQxZdUxjzjAJEimf6Een56BlwsKqagjirCjDzUkR5wvS72kTpklvFLdkPPCaAjkRQ+cV5ZNKkdD0+EJSbfaG0A0cWhrabRTIaxmjFtnXy5Y442y+7I+0GVZrK8i0YzhcPKCKGNH/eJmQAKgMK/abzZX/wC1+1zarZ6WdNxXvziOJmEd3ooEUKsBGtKkedm1OTlXYpOtDOxZ2LMxqWYksTxJOZMPLrsRmzFQbyKngKgH4iGAEWHZgmW3ajJqjCcssJBBz5j3RDLPZBsswYvdmol0sVjVVWquyqSEAoWKs9VB0zUZZCmulKGbScxVWVT2TMF7RQSuI07nGuuZouVa0zisWZjQDFlTMMMROuZJzrnupoIkha3FTj1zNF198ch5YnZh6fm8V+5NCc8t8gmGlGJDNN7QFqg/Vw0XQneM8ozTa3aAz5nZq2KWhrXczgYcYOpFAKZ8TzhXafaJmJlq7H7RqAKHdQcd/lFXjfpcXG9/ocvVvZJ47v5oEmAMdWAjeYArtALHPrHCESOgRHCDaQCArDuxXpOlfu3ZeVar/tOUNgsGEMVltuHaUzGEubTEfCwFAx+yRuPA79InmjNAxBqNRoRxGkaLZbR2ktHH1lB8zqPWvpCYzYC+kZf7XbjAMq1KPF9FN5sBWU56qGX8g4xpVYjtobmFrss2RXN17hOgmKcUsnliFDyJiElaLcGT25qR58Y5RFu1TEleClAysCrA4SpyIIJBBHEEERGRXiXk3a2dtRAgYCBi054pKSpAGpIA88ou9gsIUAcBFUuSVinJ1r6CsXuSuUc3XTpqJ3fScSac3+BxKlUiM2ivYSkovjatP5+UPrTagikk0AHuig3jbTNcueg5DcPn5xm0mD3Z2+kb/UdX7GPbH/pjdm3798Fjqx0d48gwYLHGAJpABxNI5RAKIWVYQPg5VgBx9IFzugawxHRwjoBYYjjFx2Vn4rPT7LkeRow+J9Ipxi1bID6F/wDU/wCCwmNG6VygywnWFIiBjntoudZVplzloP2hWZl3h5eFWbowKnrijOYvntlvAveCy90mSijq9Zreffp5RQ4VUW7m+wIGOjoBE5srKrOrwQ+8gRcMWUVTZEd+Z+AfxRYLZaAiljoASf5fLzjjaz6s1fg9N6c1DTbn9yF2mvDSWDrm3/EfP0ivVg9onl2LNqSSYTjrYcaxwUTz+qzvNkc3+n4BgKx1YAtFxmOrBQIGkHUQhhlWBZoGE5sMj2GTjA1glYUAgBnGOEdHAQxAGLVsg30Uz/U/4j+UVQxaNjz3Jn4l/hMJjRuFktAmKjrmrorqeTgMPcR6Q6rFQ9mF5ibYFSvekMZZ/CSXlnpQkfk5RcJbCoJ0rU9BmfcDEFyiWSO2TR529odox3payN00r/4wJZHqsV2HFvtRmTXc6u7MerMWPxhvASOEdHRwgAsWyh70z8K/EwfaS15BOJxHoNB61PkIbbNvRnHFR8f6xH3jau0mM26tB0GQ/XOMax7tQ5fH+HUebZo4xXm/7G5joCOrG45IJMBSAg6iAAQsCRAx0MidWE5pzhQtlCS5mBjQoiwcmAAgaQETgY6OAgYYwsWbZH93M/Ev8JismLVsiv0Tn/8AT4KP5wmCH/svvfsbcJZ8M9ey/PXFKNPxDD+cxqW1Vu7GwWqZWmGQ4B+847NaebRgtgtDS5qOpoyurA81YEfCNU9stpZbAig0D2hQw4hUdwOlaf7RFGN8G7WwSmn8mImOjo6LDKdAiAgRAA7sdpwB+JSg8yPlWGsDvgsCVO/kbk2kvgGscI6BWJEQQINAQKwyINIGAgTDEEeOlwD7+sGliIj8B4GAEDEiJ1I6OEcYAAi3bJp/055u3uCj5RUTF02Z/wDjL1b+KIsaP//Z"/>
          <p:cNvSpPr>
            <a:spLocks noChangeAspect="1" noChangeArrowheads="1"/>
          </p:cNvSpPr>
          <p:nvPr/>
        </p:nvSpPr>
        <p:spPr bwMode="auto">
          <a:xfrm>
            <a:off x="63500" y="-742950"/>
            <a:ext cx="12287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/9j/4AAQSkZJRgABAQAAAQABAAD/2wCEAAkGBhISEBQUEhQUFRUWFRcXFxQUFRUUFRgXFBUVFBUUFRQXHCYeFxkjGRUVHy8gIycpLSwuFR4xNTAqNSYrLSkBCQoKDgwOGg8PGikcHB0sKiwsLCkpKSksLCkpKSwpLCwsKSwsKSksKSksLCkpLCkpKSwsLCksLCwpLCkpLCwsKf/AABEIANwAsAMBIgACEQEDEQH/xAAcAAAABwEBAAAAAAAAAAAAAAABAgMEBQYHAAj/xABEEAACAAMFBQUEBwYFBAMAAAABAgADEQQFEiExBkFRYXETIjKBkQehscEjQlJicoLwFDOy0eHxFUNzksIkU5OiNERj/8QAGgEAAgMBAQAAAAAAAAAAAAAAAAECAwQFBv/EACkRAAICAQQBAwMFAQAAAAAAAAABAhEDBBIhMUEFE1EiYXGBkaGx0TL/2gAMAwEAAhEDEQA/AMaEGED2DYMdDhJwhqHDWlcOLStN0FJyjoJmdiTaw6tdtebMLuasaCvJQFUAbgFAAHKGlc4OmsQXZJjgGJS4L2Szzg8yzybSmhlzgaEVrVWHhbnQjPSIoGOLxo7RWj0xbbwDXcpsaypdqaxdrZpJwmYiMilllACuQoBTKoWsebJEypbOtTWuuu8mHduv2dNmS5jOQ0tJcuWVJUoslQsvAQQQRQmo3sTvhmJzO0xmJLMSxJ1JJqSedYrhDaxi9lsbzZmBFLMa0Ua91Sx9yn0hGNN9kOzMp7ZJtItkgvLxMbLRxN7yMv1sINK1quIQ39qGydiu8KklZjTrQ7zAWJwSZQb93KUUBNSFqakBTpURP3Vu2kdvBntgmYZ0s8HHvIHzi6kRRXBBr0b0zrF65+frnGbUdplkOgwhVRCSwqkZiwVWFlhBTCyQxCiwYwCweGMTaEWELsIRYQANnhJhCzwkYAIj2nzZ37aZcxQkpFH7Oi5SxKYCjqBlViDU8VpuEVBzkYUnXhMZFRnZlSuBWJIXFSoSvhGQyGUN2MarpFaQ+u26Wmyp8wf5EtZhHEGYiH0DE+UEtd3zJJUTFwllDhTk2FvCSPq11Fd1DvFdE9nVusKypzBHlYUl9vMmzA6lS9KAhRkWplh9Ypu2yzP8QntMdZhdsazEIKNLcVllaHQLQU3YYrT5HduiIBgawmWiUuq5mnyrS6//AF5QmkcQZiIR1Clm/LF+4jQwrBrLqYKEJUsASAQCQDQE6AnQE/KHF3WfEa8TT+3GFPIoK2NRbJ7Ye9lst4SbQ4qsrGxA1JMpwoGWVWIFecS997SWu8JHZ2hZcxlmGZLmghWlYjV5QIyeWRQAHMYVzMMbvuYNvAJ3sMTH8KL8c4ef4OCaBixGtDRh1wDLzjl5dZKUriqLo40ivvcc0d7ASAM6UanM4T7t8P7FeG73frTQ5f2iTNiMvNJyhhorNr+Fv51ERd7WlS1cAVtHG45eIbqcf0Ir96UncnZLal0OLDeeJc9V1OVTrT5Q8kWxee7mM4hLtSWKFjkKE8KtmAeJ0oNwzOsWCRa0YAaD5df0IHmaBRFpcwHfCyw1ex4c0bn9Ya7s4Wkza9d4izHlUuPJGUaHKwoBCamFAYvIhWhJ4WMIuYYDZ4SaFnhB4AM1gpjgYAmLrAdSbwdZTywaLMZC3E9niwjpVq9QOEIKYJAgwIBQNmMq56f2jX/ZxeFhmS5wl2fsDhlrPxTO0lsjFgO85qFqCSDpxMY6TD6yXw8uTOlLkJ2DGd+GWXOHoS2fSBsi42i5e0+ZO/bFs5QSrPLUNJlywFSjAYnCqAC5OX5dd5hrHRRU5Aa79Nw3V9w1z0LBLbNZJaM7MFBCBiSEUnPCDoMhlEhYpZYg/VXJa7/vn4xztRk3P7IuhGkTFgeZMyaox+GRLyxAfWnOcyOvuibs9x0FXGMD/LU4JI5Fq98/qhg91WcSUDtmzjIfWIpUDkNDThnqRR4lyPP701jyVclUcBGJybZfGFlZve9cHdSRYwB9USg3rRVPpEPa3E+WWCYGAoVFSu7NCd3XMZ6xoUvYmTWpqaHQ/rKJCVcUhP8ALESUyfsMyu5rueoLFV1IDHIV30Ov9oulguuY2tpwaaeH0Kr/AE5xPWjZpGrhFOQy9w1iBmXNLD4JqKK1wuKqCd61U91tPUEVES3biuWNxJK1SXlrSfgmy/8AvS6VHJuB61B4xBW6zGUcS5rnQg5EcOXQ6Eejrtns5wkkjg/eyI0x71Iprkda5Q3vO0YVqvhybCc6oxAK9Q2n6ERunwRoWRt8KAwwsE4FaVqBofu7oegx04y3KzO1QYwk0KEwmYkIQeEHEOJghFxAMy+OjgIkrjkWZplLS8xFyzRQw/Ma1UdAYssYlbbpeXMZCCSiq7UGisqtU8PEBDQCNO9pEgrZcUpRhaYizmA7+FE+gVuC1qc9+GMyEOLIp2gCINKSrAQBiRn3e0i0TJbeKXiHpmD6UiM5VFkkOLsshmzqDTJf15V9Ytl22JTPofCNfwIM/IkU8+UQlxES1rvCE+ZIFfeIsVzyq4xxoh6Uq38o5GR8mmCsnrqs5nP2r6HQctRQRarNZP1/SIqxAKBT9CJ2Q9BFHfZugkuAZdlAhWXYK6GDrvhwin51hpFg0ey0/XwiJvWwV76gMRqp0ccKcdaROzjTXypDKZMEBGSsqVvlqy4a1Vs5ZOqnfLO8Z6cweMVa3TR4GFO8QRwDgq1BuFQppuiyX4QjncCT0BJHeHz4RU78mkuGOtQrfI+YHuiVGFiezs41KnUYgfIj54vWJ9TFZuY/9Qabwx9394sYjo4X9Jln2KkwFICBEXEAjiG7iHLQg4hgZZBpLAMCdKitNaVzgpgItGSF53xMnTpswkjtWJZQTTDXuoeIAoBXhDOCCDw0hMl9nf2IzMNrE6hIwtKIoN1GSmI9QfKLztxdydk80SwZpnKJk0DMBdByGYrTX3RmEp8LA8CD6EGJSffs6dOnOXYdtXGoJwkVqqkb6ZekVZFwwS5THct+8FH1sIz4VxV/9fhFrut8KYtcR3anh1OcU+y5zUrpnly7oA+cXq7ZTMowipC1A55U6ZRzJpUa4dk9d9mtJTEBKXlNcg+eEEDpWHdnv+dLakyQmHTHLZnHAZ0yilXqZzTj2jzQigdmkvFQvvLsN9K0y3AVix7NPOEsAmbMbFTC4Hgp4sZNa6d0k8jXU2VG7LVP6qVl8sM5XFRlUKelRpDO9r0nL3ZCKcsyVxctIjbgtxDFTzp/uIHlD2e8xg2AjMVGdM60O4/oxWmaW7Q0kW0MwW1Wp5bmlFl9jLFdCO8CW15Qe22ZpZBWZ2q1+soEwA5ggrk401zisW7ZeY1oDmQZksgYgxDVpgxZtQU7r8P3n3RD7Zu5Z0tiCCkoPWXLaZ2mBd6BtcPAbonOKUbsohJ7mmhttLKBQMdOO6vhJI+yQaHlFQeX2heQc5qgla/WAFVPPWh61jQb5sgZXXdn8P6xmm0FmaT2U1WYPLYKDoQCGoOdKe+IwVoqyqpDfZmpmtr3UHqxOXlFoWI25yrB5oABmEFqaYgoBp1NT5xJCOhjVRMsuw8GEFEHEWEQjQi4hdoQcQCMrMLy7EzS3mDwoUDcseIA9Kr7xCO+NO2GuOyvImBZgtHaFO0RkMsDAS6rQ1pU5VrFrYN0rMxK01gawteE9nmuzijM7FhpQkmoA3AaU5Q3iSGcTBpb0IMLJYWMp5oHdV0Q9XDkfwe8Q2MRYFgu1gGRtcOdPuklWHUYh6RoNgqjldaGlK60OGMzuW0d9UO85Hrr/PyjRbvm4mDcT7waH4Ry88XHg2YXbL3dlkUjFQV35CHF42gIhoK+4edN0J3dNGCIraK1l1Cr4a50304RmUjc4JIRuU1msSdcom7BasLlTQiuh58PT3RB3BPlKWEzEueRIKg+ZiRthWY/0aOVoaNkF61hiS4LJrp8oQtsjCK5/KGUu1NKRSxqAO8c6j73T4Q4tt5Bk1EJy+SxRTK3eUzM86fGKPt3LBKywQMFJj8y4AHWifxHhF1tWHIzCQrECoBJqTRchuqYod81mzy2odvLCoULTypE4Mx5mha5bN2chAdSKnqxqB6Q/UwRYMI6a4Rz2KVgRBBBgYYgTCLmFWhJoYjKYlLLfbSrM0qWSrPNWYXBINJanAAR95ifyiIuOi7hjFZ84uxZjUsSSTvJNSfWOkhcQx1C1zKgFqcgSBXzhOBhgarsvcljm2Vpcp3mypkwYw4wOGRcQTu6ZbwTyMUXbGeP2hpSSlky5RKqirSv32OrE8ycqQlZdonl2QyJZKlp3aM4JBoqqqqpGYzBPkIa3tfMy0FWmkM4FDMoA7DdjI8RHE5xXQkuROwNSYh4MvxjStk17SQPtAtXrUt8CIy+W9CDwzi5bJ372M0NXuNhryZcgfkfLhGXVRbRowumaqt2FpFQ7UpWmVCOFYrv+Lze2aX2ILquIAzAmNa0JTKhpUVFcqxcLDbFMogeFq0GWpGID3ERWdorlE5QNGU1RxurXQjMeWcc2L55Ok+SVslrtIqv7C1QHPiRv3ZGKvSqw/mNeDgAWeWmVSZj5ZLjFMPIHhENc9tvNFNZhNAQCVSZWoAqGoNyjWHF5WO2WqWBMmvQ5MjAIgAruTx1BOuWdIt4+/8ABcsc/OxL55YnYbTaJ09k7SS8tFHaPKVsPaHFWUjE9+gpVtMyImrLdKCUoAzYCvInUU3Z5QFyWBJEsKug3mlSeMPps7AnCnxNfhmfKKZdkeEVHbW+VsiS2CK/0gGBvCRm+dNfCDFOsk3tBjOvLicz74R29vQ2i1iWD3ZQ3fbelB5LT1hzY7PgWmv63Rqww5RzM87bHEGBgsGEbjKGgRBQYGGBxgjQYmCMYAMqEOLbYmlTHlvkyMVPCqmhpy/nElsxdkidPVJ08SRVaVUnEa+HFovUxbPanISUVwIA1odnmTKGp7IKiyxXQDxHiSOEXeaFfJnYECYELAmLAsIBHKtYcWSxvNdUlqXdjRVUVYngBGvbC+z5bKRNnYXtAzFO8kr8P2n+9u3cTVJ0MzK3bJ2izy5c2fLMtZhIUNk3dAPeTVag1AOeRjrCwBKtoQR6giN12p2eFrsryR4yA0sn/upUpU7galfzGMHwEMQRQjIg5EEHMEcaxizN+TqaOEMsHDyXTY7akqDZ5pOncY8swK8RkRxAi5WW3BqA6/Gu8Rj6TiorWlBrwi+3QrzJaMudVVqaEEgHI+cY5pPktnilhpN2aDYpbEUyp0h48tgNeuXpFbsFptiD93iHUfGsODbrU+WDBz/vFaLFNV0SE6eMQQHm3Th1hle9u7Q0HhBzPEkjujmfcBzglju12J72X1n1HOlfE3uiv7e7SpY5YSXTtCD2a6kahpr8abq6k8jDjHc6RTKVJt9GZWa1ubVgYipnMC+8981/XOLoDGZ4jWtc61rvrrXrWL5ct6CfLB+uBRxwPHodeuUdVQUTlN2SIMGggg8MiDAiAEcIYAEwVoMYIxgAz2zr2NoUTVI7KaO0X630b95etVIha+do51qZjNaoM1pqrqEL5FUJzC0Cin3RFw9smzxlWoWlR3LQO9ynSwA1fxLhfri4RniiNC55Iholdm9nJttniTKwg0LMzmiqo1Y7zqMhnnDGXZ+PpEpct6NZp8udL8SMDTcRoyHkQSPOKMmoS4Rvx6Gco7nx8G07NbHSLDLpLFXIo85h9I++g+wlfqjzrrEtd61qefwgovBJslZ0s1R0DqeTDQ8wag8wYVsS4UHT+sR7MIdm73ujJ/ans/2Fs7ZRSXaAW6TVNJg8+6/5zwMX3aDayzWIhrQ9DqJajFNbmEyoPvNQRlG23tJm3gOyWWsqSGDKPHMJAIxNMOmRIooA3Z6xGUdyo0afK8U1Iq9omGY4Rd5oOZOVekarcP0ZUDQUUflAHyilbK3KDSc9KZlCToVOHSu8sdR9UU3xf7mk1BbdWvWMWdqtq8GqEpZJucu2XWxz+6PnHI/amg8I15/0/WUQU61EfRoBVsuNBxhe3X0tmlGrBcIqzE+Gm+nHlvjCrbNtpIW2s2plWKQS1CwACoMsyDhHnuHKukYDel5zLRNabNNWY1PAcFA3Aboe7TbQta5uLMICcCnXPV2O9zQV4UAGQiGjsYMWxW+zk6jN7jpdHQvYLxaTMDpSoBBBzBB3H4+nCG7HKE1jQzOXy7No5U3InA/2WOR/C2/oYl60+cZZWJe7dpZ0qgrjUfVepoOCtqsQoC/AwIMQ937SyJuVezbhMIA8n09aRLQwBMEaDmE2gAvntBukWi7bQtKsimanJpQxZdUxjzjAJEimf6Een56BlwsKqagjirCjDzUkR5wvS72kTpklvFLdkPPCaAjkRQ+cV5ZNKkdD0+EJSbfaG0A0cWhrabRTIaxmjFtnXy5Y442y+7I+0GVZrK8i0YzhcPKCKGNH/eJmQAKgMK/abzZX/wC1+1zarZ6WdNxXvziOJmEd3ooEUKsBGtKkedm1OTlXYpOtDOxZ2LMxqWYksTxJOZMPLrsRmzFQbyKngKgH4iGAEWHZgmW3ajJqjCcssJBBz5j3RDLPZBsswYvdmol0sVjVVWquyqSEAoWKs9VB0zUZZCmulKGbScxVWVT2TMF7RQSuI07nGuuZouVa0zisWZjQDFlTMMMROuZJzrnupoIkha3FTj1zNF198ch5YnZh6fm8V+5NCc8t8gmGlGJDNN7QFqg/Vw0XQneM8ozTa3aAz5nZq2KWhrXczgYcYOpFAKZ8TzhXafaJmJlq7H7RqAKHdQcd/lFXjfpcXG9/ocvVvZJ47v5oEmAMdWAjeYArtALHPrHCESOgRHCDaQCArDuxXpOlfu3ZeVar/tOUNgsGEMVltuHaUzGEubTEfCwFAx+yRuPA79InmjNAxBqNRoRxGkaLZbR2ktHH1lB8zqPWvpCYzYC+kZf7XbjAMq1KPF9FN5sBWU56qGX8g4xpVYjtobmFrss2RXN17hOgmKcUsnliFDyJiElaLcGT25qR58Y5RFu1TEleClAysCrA4SpyIIJBBHEEERGRXiXk3a2dtRAgYCBi054pKSpAGpIA88ou9gsIUAcBFUuSVinJ1r6CsXuSuUc3XTpqJ3fScSac3+BxKlUiM2ivYSkovjatP5+UPrTagikk0AHuig3jbTNcueg5DcPn5xm0mD3Z2+kb/UdX7GPbH/pjdm3798Fjqx0d48gwYLHGAJpABxNI5RAKIWVYQPg5VgBx9IFzugawxHRwjoBYYjjFx2Vn4rPT7LkeRow+J9Ipxi1bID6F/wDU/wCCwmNG6VygywnWFIiBjntoudZVplzloP2hWZl3h5eFWbowKnrijOYvntlvAveCy90mSijq9Zreffp5RQ4VUW7m+wIGOjoBE5srKrOrwQ+8gRcMWUVTZEd+Z+AfxRYLZaAiljoASf5fLzjjaz6s1fg9N6c1DTbn9yF2mvDSWDrm3/EfP0ivVg9onl2LNqSSYTjrYcaxwUTz+qzvNkc3+n4BgKx1YAtFxmOrBQIGkHUQhhlWBZoGE5sMj2GTjA1glYUAgBnGOEdHAQxAGLVsg30Uz/U/4j+UVQxaNjz3Jn4l/hMJjRuFktAmKjrmrorqeTgMPcR6Q6rFQ9mF5ibYFSvekMZZ/CSXlnpQkfk5RcJbCoJ0rU9BmfcDEFyiWSO2TR529odox3payN00r/4wJZHqsV2HFvtRmTXc6u7MerMWPxhvASOEdHRwgAsWyh70z8K/EwfaS15BOJxHoNB61PkIbbNvRnHFR8f6xH3jau0mM26tB0GQ/XOMax7tQ5fH+HUebZo4xXm/7G5joCOrG45IJMBSAg6iAAQsCRAx0MidWE5pzhQtlCS5mBjQoiwcmAAgaQETgY6OAgYYwsWbZH93M/Ev8JismLVsiv0Tn/8AT4KP5wmCH/svvfsbcJZ8M9ey/PXFKNPxDD+cxqW1Vu7GwWqZWmGQ4B+847NaebRgtgtDS5qOpoyurA81YEfCNU9stpZbAig0D2hQw4hUdwOlaf7RFGN8G7WwSmn8mImOjo6LDKdAiAgRAA7sdpwB+JSg8yPlWGsDvgsCVO/kbk2kvgGscI6BWJEQQINAQKwyINIGAgTDEEeOlwD7+sGliIj8B4GAEDEiJ1I6OEcYAAi3bJp/055u3uCj5RUTF02Z/wDjL1b+KIsaP//Z"/>
          <p:cNvSpPr>
            <a:spLocks noChangeAspect="1" noChangeArrowheads="1"/>
          </p:cNvSpPr>
          <p:nvPr/>
        </p:nvSpPr>
        <p:spPr bwMode="auto">
          <a:xfrm>
            <a:off x="215900" y="-590550"/>
            <a:ext cx="12287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upload.wikimedia.org/wikipedia/commons/thumb/2/27/Hillary_Clinton_official_Secretary_of_State_portrait_crop.jpg/220px-Hillary_Clinton_official_Secretary_of_State_portrait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6118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hoiceamericanetwork.com/Portals/121/Leon_Panetta,_official_DoD_photo_portrait,_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25" y="1589314"/>
            <a:ext cx="2116975" cy="26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thumb/c/ca/Thomas_Donilon.jpg/220px-Thomas_Donilo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70263"/>
            <a:ext cx="1759285" cy="26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0" y="4343400"/>
            <a:ext cx="1606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National Security Advisor</a:t>
            </a:r>
          </a:p>
          <a:p>
            <a:pPr algn="ctr"/>
            <a:r>
              <a:rPr lang="en-US" b="1" dirty="0" smtClean="0"/>
              <a:t>Tom </a:t>
            </a:r>
            <a:r>
              <a:rPr lang="en-US" b="1" dirty="0" err="1" smtClean="0"/>
              <a:t>Donilon</a:t>
            </a:r>
            <a:endParaRPr lang="en-US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6012" y="4376057"/>
            <a:ext cx="175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Secretary of Defense</a:t>
            </a:r>
          </a:p>
          <a:p>
            <a:pPr algn="ctr"/>
            <a:r>
              <a:rPr lang="en-US" b="1" dirty="0" smtClean="0"/>
              <a:t>Leon Panetta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6561" y="4343400"/>
            <a:ext cx="200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Secretary of </a:t>
            </a:r>
            <a:r>
              <a:rPr lang="en-US" b="1" dirty="0" smtClean="0"/>
              <a:t>State</a:t>
            </a:r>
            <a:endParaRPr lang="en-US" b="1" dirty="0"/>
          </a:p>
          <a:p>
            <a:pPr algn="ctr"/>
            <a:r>
              <a:rPr lang="en-US" b="1" dirty="0" smtClean="0"/>
              <a:t>Hillary Clinton</a:t>
            </a:r>
            <a:endParaRPr lang="en-US" b="1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430486"/>
            <a:ext cx="192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Chief of Staff</a:t>
            </a:r>
            <a:endParaRPr lang="en-US" b="1" dirty="0"/>
          </a:p>
          <a:p>
            <a:pPr algn="ctr"/>
            <a:r>
              <a:rPr lang="en-US" b="1" dirty="0" smtClean="0"/>
              <a:t>Bill Daley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8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588</Words>
  <Application>Microsoft Office PowerPoint</Application>
  <PresentationFormat>On-screen Show (4:3)</PresentationFormat>
  <Paragraphs>165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Advisors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Kelli</dc:creator>
  <cp:lastModifiedBy>4installs</cp:lastModifiedBy>
  <cp:revision>36</cp:revision>
  <cp:lastPrinted>2011-10-30T16:31:27Z</cp:lastPrinted>
  <dcterms:created xsi:type="dcterms:W3CDTF">2009-04-30T01:33:17Z</dcterms:created>
  <dcterms:modified xsi:type="dcterms:W3CDTF">2011-10-31T14:45:50Z</dcterms:modified>
</cp:coreProperties>
</file>