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64" r:id="rId2"/>
    <p:sldId id="279" r:id="rId3"/>
    <p:sldId id="280" r:id="rId4"/>
    <p:sldId id="265" r:id="rId5"/>
    <p:sldId id="266" r:id="rId6"/>
    <p:sldId id="267" r:id="rId7"/>
    <p:sldId id="268" r:id="rId8"/>
    <p:sldId id="270" r:id="rId9"/>
    <p:sldId id="271" r:id="rId10"/>
    <p:sldId id="258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82" r:id="rId19"/>
    <p:sldId id="260" r:id="rId20"/>
    <p:sldId id="262" r:id="rId21"/>
    <p:sldId id="281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CC4D-403E-46F3-8C48-AF8BFF6A54D9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58732-C38D-4CB0-B509-97A40AEA6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6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62D4-1E02-4D00-A22E-381BF14DF46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F184-AD10-4F7A-AAD6-5580572DE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source=images&amp;cd=&amp;cad=rja&amp;docid=-y7FXcLZrepQQM&amp;tbnid=ykBIxmdcIITEXM:&amp;ved=0CAgQjRwwAA&amp;url=http://latino.foxnews.com/latino/politics/2012/12/01/enrique-pena-nieto-inaugurated-as-mexico-next-president-pri-returns-to-power/&amp;ei=b9k_UZyIFJOrqQHroYCABg&amp;psig=AFQjCNGRUWAn-XHEweav3F1kn7vNykq3Pw&amp;ust=136322532736679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YoSoy13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elections/ed/mx/results" TargetMode="External"/><Relationship Id="rId2" Type="http://schemas.openxmlformats.org/officeDocument/2006/relationships/hyperlink" Target="http://mexicoinstituteonelections.wordpress.com/2012/07/02/five-take-aways-from-the-mexican-election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oogle.com/url?sa=t&amp;rct=j&amp;q=&amp;esrc=s&amp;frm=1&amp;source=web&amp;cd=2&amp;ved=0CEEQFjAB&amp;url=http://iis-db.stanford.edu/pubs/23882/2012ElectionReport.pdf&amp;ei=WOM_Ueb5NOTn2QWZxoCADw&amp;usg=AFQjCNFxhak00AFd2o0A4tujRkqFFyfbew&amp;bvm=bv.43287494,d.b2I" TargetMode="External"/><Relationship Id="rId4" Type="http://schemas.openxmlformats.org/officeDocument/2006/relationships/hyperlink" Target="http://welections.files.wordpress.com/2012/07/mexico-2012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elections/ed/mx/resul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elections/ed/mx/result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Mexico’s Presidential Election 2012</a:t>
            </a:r>
            <a:endParaRPr lang="en-US" sz="3600" b="1" dirty="0"/>
          </a:p>
        </p:txBody>
      </p:sp>
      <p:sp>
        <p:nvSpPr>
          <p:cNvPr id="3" name="AutoShape 2" descr="data:image/jpeg;base64,/9j/4AAQSkZJRgABAQAAAQABAAD/2wCEAAkGBhQSERQUExMUFRUUFRQVFhQUFBQUFBUVFBUVFxUUFBQXHCYeFxkjHBQVHy8gJCcpLC0sFR4xNTAqNSYrLCkBCQoKDgwOGg8PGikkHyQsLyksLC0sLCkpLCwpLC8pLCwsLCwsLCksLCksLCwsLCksLCwsKSksLCksKSwpLCksLP/AABEIAKgBLAMBIgACEQEDEQH/xAAcAAABBQEBAQAAAAAAAAAAAAAGAgMEBQcAAQj/xABCEAACAQIEBAMGBQIEAwgDAAABAgMAEQQFITEGEkFREyJhBzJxgZGhQlKxwdEUYiNy4fAzU4I0kqKywtLi8QgVJP/EABsBAAEFAQEAAAAAAAAAAAAAAAIAAQMEBQYH/8QAMREAAgIBAwMCBAUDBQAAAAAAAAECAxEEITESQVEFIhMycYFhkaHB0SNCsRQVM+Hw/9oADAMBAAIRAxEAPwA2TLD2qXDkpPSitcMo6UsACnyFkooMg76VYwZUi+tTL11qYYSqAbClF6S8gG5qDPmwGii9IRNY9zYVBnzJF93zGo4gll942FS4MCidOY0hxqKUt5nPwUCs140kZ8Y3KLWVRzH5nT61q0igC5sKw7i3GytiJ25gqBrX6mwG1V9R8pr+kL+s34QubMEw6dL/AHoQzLN2lbemGZ5msLmrrAcPW1aqnB0LlK14jwVOFy9m6VYjCBanYmdUFhaqPH5jyi53Ow70lmT2Gk4Ux6pEl5ajyTLf31777fGqVy0mpJ9B0+VORYK5FWo1YOc1etV7WI8dy+wGZN1INjuDV8zmwIO9BseBIbfqND1H80uHNpIGPKSV6rckA9xfahlV4K0LezC3GIwFr0P5zh2MDMuoVlDHvc/zT+CzKWc8uljbbc+gq44twow+X8h9+V1+3mI+goIQfVhhytS9yM/iiqXHFUeCfTUVKgzKEMA/NbqFsD8r6UUoS8GlTqqHHLeCVh8PeiTKct6mq/A4rDs/lcgdPEsrfbSjeHKWRAxWynZtCD8xUDUvBr021NJqS3IqRd9h0pOJn6UvGYkDaoMSFtTQvwW1vuxYpQrw0/BFemEx2BepqjzzMt6sczx/hrYb0EZljbk60SRFOXSskPHYq5qtZqVLJekqtTpYMeyfUxUaXqywmHpnCwVcYTD0EmWqKu4/hMPRPlGEtqarsuwRY+lESryi1Rrc0flWBueSoLNT871GJpmwkjdqbeYCmGlJpBgJrVPPMC3xw6VGkxrHan0wPen0iVaQivTBO++lSo8Gieppx5u1ckV96WRzzmJ2pqfEBNBq3QVM5ajyukeptf70hiuxOHcqXlYiwJCjb51heOy+TEzv5vJzsfTf9a2vOcW7xOQuliFHVidgBWb4TLJufw5QMNsbPbnYEXuqj5/SqmplhI2vS5VwUpWPBGweWRYdLnfuajYozzIzwwu0aX5nFgotvqSL/KmcbxZh8NK4jRcZ5QA0uiK1zz6W82npvQfmHFM0qmMufDux8JPLGOY3Og0t8aGunqWWWr/Vox9tS+7LPBZzArEzxySi3lVGCi+urE9NqGcfjS77AW6DUC+tgTvXoiZtzYdh/NKy7L/ElK26j6XFWFVGG5i26q294kxeF5mA5Qd+2n1q4wvD85HMF97/AHejrKMGi2AUAdKKMGqgWsKrPUNvCDVGFuZlh+AcRJYs1qnHgIojea79K01bVFli3PpUM7pkka4mNT4toZopYwVeIglejW0ZbeouKsvaPnYnmiVDeNYw4+Mgvr6gW+tTOMYFRyfzG9vXuKEsSo5tP0tV6p9WGU7V07BBwnw3DicPLoXn2UBuUR7+YjqNqFZ8DZmVrEqSpttcG2hq7ybPf6ZJQFuZBa5Ngoseltd6pxLc6A/HpRVxmpyzx2I5NYWCOuEI91iPuKsMuz3FYY3jkddvdby6f2HSkctegVM4pgqTQQwe0TxHBxcYfSxaO0Uh3sxHuselFmRj+sjd8KjssfLz8wCkFhew181h2rMHhB3FKwWIeAsYpJI76EI7KCDoQQDY1Xnp090X6PUbqts5X4mkxR3NSMRMI0v1qLkeKV8Okgt7trdiNCPtVLnuZ3J1qjjGx2CmpRUuxX5vmFydaGsRNc09jMTc1BJqWMTNvt6ng4VKw0N6bhivVrhYKeTBprzuPYWCrzA4K5FR8DhaJ8vwvKL1C9zVhHpQ9hoAgpM81KlktUCSS9JsNLO54xvT6Q6UjDR3NSjTIds2YIBXFwKbaWkb1qnngppaTyk0tY6cJApCEJDavZJgu5qvxubhdBQ/jM1J60sD4LrG57bRfrVLLmwvc+Y9KhKrubCrrAZEijmkP1p8D8FDxBjZWh5+YA8y8ig2sQQQflagX2l8U4fFwRAHmxUZseUeUA2Dhm7GwIHpRbxznaWtGByoGa402Fr3+dAvB3DCOjYvFD/DF2VWtyyLbV29L9PSqd0oxl1S4X6sm3cVFIjcLcNCTCS4hkMki+IqR2up8i8llO5uTrQ3LgjEeVkKsNwwIP0NbLLMEifw1Xyxc6qNBaxKj02oR9pRU/07C1/PfTW1lNifnVfTatytaa5/QVlWI58AOBT2Xz+HKGtvv/v5CmTXqpoD+VlNvQmxPwGn1rUmsxK8PmNLyk8ygiiTBOg3YX7XrOMRinFlUOQbWVDyi5/EzWuAPSkYDJcTfxdYtbWZmckAakEsbjp0+FZar7mm5b4NPxucxQreRgAPv8Kqk4vSTVYrKdBzuiMfUKTe1e5llCzxw3NjyjzDvbSqzD8ERhyTE5JXl1KlTtdtTubUK6WtxYYjPMKuIhcW1sSO4I2oFXKT/Sic3B5iLdCvMFv8bn6VrEmXLGlgLWG29DmbxquClAAt4ZsOx5he3zsaKmxxeF5GsrUll+DOrUpRXlIhuTf6VrmUO2rhSq8tSGPGOlRZW0p+Y6VFkpmOgo4V8bwJCB/hakMSACw95V7nSqjMcZc70QcHYkPDHGy8x5njAuABrcHuSQRQjjxyyOv5XZfoxFZry7Hk6LSaiXwuh9hhmvSo0uaSq3qwwmHom8FiEOtjuFw9W+Fw9N4XD1eYHCXIqBs1aq8IlZZg9qt3NtBXkahRTMj6fGlwTPcYxD3NNrHXvLUiBaYLOEORpyivVjvXDU040oGlERmtpDTgAFQ8TmqrtVLjM6J61p4OA3LvFZoqetUWOzkt1qsmxRNM81PgdIcklZjS4sMN2NMHFgbUw07ObC9OOWrZysQsouajpHPijc35e2wqRlWQX8z/AHqdj8wZQUhU6bkD96YYyz2py+GPCAA90Gx7XJ/Sm+FnixuWvhzzAxqY2PUfiUr6bVS8d4stzE3u0rAf9Isfj1oRwGZyYeQSxNZhuDcqwtsy9RVS2r40HjnOV9iaUuieH4N4iwwRR2KhfkNKzvjvNkkkSONgwi5gxH5r2tfqQBai/C5mz4eJmKmRl1sDy/8ADJ/X9KyYSFiWO7Ek/Em5+5qloKf6jlLsFfL24FmpeW4kJICRdSCrD0br8jY/KoYNe1tNZWCmm08mm5bCjDlO4Nrj+am46FI49DqdLkkn6mhPKsz5lBW9wADf8wAvU3MMxsodweQi1+Utb81wKyJRalg1oyTjkv8AB5/B4Fg3OUJFk8xuOgAqZBnzBQ3LdD3FnUdyOooOyrHYS45FLtpbw7fSy61cYn+pkaNUi8JS12LixCAX0W/NcnTUDrTuA/UXOPx3OunUbihDijOVWFsPytzsAb/htzfr5TRCQFA9FP2rP+K8ZzTaakKBb6n96Wnh1Wbkd0+mGxUFSzBR1IH12FXkPB2LJ5fAYN2JUH9aP8k4YwH9LzSRr4rKHV40dwoPLb3jYt3o5TP8Ci8xlgQgAecxh9APnWj8Rt7Gd07ZPnJoyCVI1BII9QbEUhq3B+MsqsbmNeYnm5LFgLXv5R30rF87xCtNK6Hys7MOnvG+1FCTa3QLWOCvlfWmGr3n1NeGjYgk9n0oGIKt35h8WXl/9Iqr4lw3LiZPUk/O5B/SveFMySDFxPIbRk8jnoASLE/MD60/m8P+ILvzsedyQbqBI5ZVDdbCs+yPTa5GnonlqJX4bD1b4XD01hoKucFhqhkzp6asEjA4SiLCYYKKZy/CWFzT88nQUxa/BHjvc01JSrWppjTDo8AuakhLC1dBDYXNOItzT4BbPFPKL1R4zF3Y3NWGbYwKLCg7FY7zGlyM5KO7NhlxZPWmGlqMHpSoTWscELMtJ1NPRYUmrLDZf3pCK/DZcWNXuDy5UFzXviKgqsx2cW60hFjjcb0vYUNZ/wATNHC/h6AKbkfzUebFtId9KGuNJQsHJze+bHXp1oJPCyS1Q6pqIAZxM0ixkm9wzb31ZiT8KpJJNCPQ1Yz4zmW3QEhR2H/3UIR3p4LEURWyUpto3DDkGBetohrt+ADbpWORSaVqOCxhfBlhqTh1AJ3JKaXHyrJMPJtWfoVhz+pJfwizRCdbG1wCegv6/X6VPwOXiSTlU3AYhiLaIPxk7D/WoqTq2FaIkhmnjfa/kVHB+d2FdjJVEXg4cMsdhzsT55T3bsPSrs3Nv2kcOlck3LcSYrObcjMy3BB8yWvt01FGOXYtSLGxB8y9rn3hWbRMQgS5sGLAdi1r/oKL8jyeQ4IYiMMwDyBgNbBSAGHYX5gajuq6l1dyWmzD6ewVZdE6f8NQL/L9KuoIyBdrXoGw3ERXS4uNwTY1IHEDyDy3sNLi9vqaqtNrct9RZ5rjQzMq/C4+9CHFOTGMxzbpLzR/5XjCnl9bqb/I0UZRl7ysFRSzsdB/PYCijj7h1YslmUm7RATcw/5gZdvS3l+FSadNSyuCC/HTh8mKtM1rcxt2ubfSkU0uIB30NTcngjlnjjkk8NGazPpdRY9/UAfOr7kkslHpecEVqYkarrizBwYfENHBKZUABB0JBO63G9tPrQ/JKTsLfGmjJSipITWHgbD6mnSah89mp9G0ohCxU7KxqR6CoAqwyj/iD1BqK35GXNE8Xx+pfYWGiDLcHe1QcBhr2ojwcVhWZyzuEulEi1hTBWnpDTEjUTBQ1K1Kw8VzTaLc1LtYUyCbxsdI3QUmeUIvrS1Swv1qlzXFU7YKRU5xjd7mhOfE+ap2a4u5NU5NHCJQ1Fu+EfQMWEqZFg6eVgBempcaBWkciSFstMYjNLVV4nMqgM7OabIsEvF5qTsahxws56m9WGAyQsdaIoYooFubE0wslZhOFvLzzNyje1Zd7Q8Ur4gRxarGDc+taLnmdNIDzMQo/CKxvMMxLyP0BLfG1BN8It6aCfVKXZMqDgx3FqakIUWX615ILmmnWpjPNK4NxV8EmmxWO51JIJH0rNZfLNIOgdx9GNG3s9mHgy3ICrOjXN7aKLgW3PoO9Ssj4Ewkk7viZpbO7MqqBGlmJNmkuW69lrOqxXbPJLZZHpim9wKwURlbljDO35UUs1u5A2HqdKt8PkTNGH8RQxNhGQ1yv5uceUfCvoDI+HocNGI4I0RANgLk+pY6sfU3ob4u4OY3kwyi596PQa906fL6VPbZPGYFnS10Sni1syRsjCe81z/b0+N6PvZbnUeHjbDyvYGQtG5Fl8+6Memt9dtaFpsE4YhgQwOqsLMD6irTK8v8jBtzVb/Uzi8s3Y+mU2bRWPxNJzj2Z4XFgsB4L7ho7ctz1KbfS1DUXAs8cgiEmHIBsW8S3/gte/p96j5RxriMIjRAh1sQnOSTGehU9QPyn7UWcO4oSx84bmufMbWNzqb+tWM13GTfpr9K/duvIRcP8NR4RLJ5nPvOdz6DsPShP2z4zly9k/5jLf4KwP62q4g4jZZljiQypflexHl03U7b7j9KHPbW4bB8w25ogO9zIL3HQ6VPGKxhGc228sw21eaenzpzlrxhTCPFAPT9q8dL0q9KtT5Y2CBNhTcGlAGpnLSHYAGnyNgYFWGSH/Gj9WA+ulVwYdNqfwsvK6nswP0NKSzFh0y6LIy8M1fDYO1TfdFeQ7X701NJWZwd63k8eWmG1NcWp2KPrQ8hcColtTi02zU/EtEgWJxMlloKzrHb1e59mFrgGgPMcVc0uWRWz6IkLES3NME1ZZNkUmKZ+TlVY1DSSPcIgJCqDYElmJsANTWq5BwxBh4FjdVd93YgG7He1+nT5VK30oxJ2rJY5Ti2lPIouSpKm/4gL8h+IuQe4t1piaRiSNQRoQatPZ3ghcyfhUco9WNtvgP1FOe0r/8AkiGNRebkeNJo/wA6O3IGU9HUldeouD0IsU56NzHta6tirw2Xlt6usJlwXU1DybiHD4iLxIWDDYrsyH8rr0P69KXisyqciJ+IzAILCqPEYp5LlQzAXvYX23qDj5nYHkYBrEgsvMNuq9aj4WOWWRndpYo44jaGKRCWFuUkX5QGY72113qKybXAcYg7js7llLp4RjFiPObt6NceXboCfiaD8Vl7xk8/bQ9Df9K0bH5kGh5EiAKk2OjGO9goLW1NiTa+5GotQvmWFDxPa7FV5ybE7AkkdOXQbdCOxqFTzJNliM3GLj5A2SW1NRjmPm93qL20+NIJuakLCCNdattlALshzqIlYyojGya+T4E9D8aNI8u0rII4+XTpR7wZxVa0E7abRyH7Rsf0PyqpZUuUUr6P7oh3k2bvh7KbtH+Xqvql/wBNqMYJg6hgeZTsV3+BHQ0DSx1JyfOWw76aqfeTofUdmoIyxswadQ4+2XATZvkEOJS0iajZ9nX4N+x0oJxPCc0DEr/ixjXmX3gP7l/cfatKw8qTqGVrg9tLHsR0NSo4VXYUc6lM3tLrrKPleV47GLY7C6XFO5JjHiJZDY7HsR2I60b8VcI6NLAt+rRD7lB+30oIw0BF7DXtbX6VRlCVbOso1FWqrz+aZoXBOIidAoP+ItywbdiSfMO42oX9uTKsCd5HiUa6eTnbba/rTUeU4mMh0jcMNQUsSPpVH7Ts1kxcUF4yGhdjLYbeTlU8u43N+1XqdQmsS5Od1mgUW50NSj4Ty1/0Z0RXWr011WTJEjelWpKj70qkI61RXivYk2H81JJqMRew6frSENBR+EH49K92p2UX02FNsFHug/IXFPkY13CY0NBGw/Ein7CmWe9UHCmPDQKl/Mlxyne19D8Kv4UvWZNYlg7vTTU6ozXdDsSU9I9havNhXkUdzc0JMKijvXY7EiNfWnwwAJoUz7Mt9aIHPdlRnWYXJ1qnyvLXxWIigj9+Vwi32G5LH0ABPypnGYu5on9kIvm8F/wpMfnyco/8xqzXV5Oc1mvTeIbmsS8IRYLLTFCL8jJK7H3pHQgl2+GhA6cooS//AGBrWcRYgq2qsCrDuGFiPoax3M4BDNJEzC8bFdTuPwn5gg/Oiur4Zm02PfJpeUYJYI0iQ6INT+ZvxN8zeh/2x5mBlUiHd5IQPlIrftVriczCvItiBEQGLCwNxe6ntWH+0LjU46flXSCInk/vbUGT4akD4k9as9is+clRlmaSQOHiYq32YdmHUUeZRxsk5CSWjkNhqfIx/tY7fA/eszWSnVehEng2Z4mAuQFjDKjE++HNh4q9Cgc2CkDqdaY4gxkyxNHaEFlCtr76qWJZUI5l39d+tZ7kXErQ8yNdo3XlYaEgdCAdGt2PSibAcR4UK7MkYNweZFK2UAAEq3nduboARre9RSi8YJYtFcJDMRGG5TpZlHlVgdCQdDUzC5oICPHYHfUAWJ63G/U3HrQtNnLm4Xygk/5tT36VB5qFVeQnaksIsuKOI3xsqsyoiRApEsa2AU2uT1JPKD6XqpVbb/Xp/pXjIN7V3PU6WNiu9xzltSqjRT9OnSpCvTiDrhDjC9oJzrskh69lc9+x60XzQdaxgi9F/C/GpjtFiCSmyyblR0D9x69Krzr7ooX6f+6P5B9lWbPh3uuoO6nYj+fWjzDZikyB0PxHUHsRWelQwBFiDsRqDSsHjnhfmU2/QjsR1FRxn0kVN7r2fBo2IxojUEgkE201t60PzYJZHZiguxPnWw2JsVI1JtbpU7K+JEkXTmDgXKAXOm5Hcfeos/5gOYEuecagqxvpb3dQLg9qDUe5GxTPPuiM4eF0XlJuBsdtOhNr20tp8ahZzkhljMgUllB10uwHvKe4HSpniBhofNoQwFwD3Ntenw1tUDE5hLAQ0nmViACCNbFObyHUXCnbqaod8F6h2dalXz/ky3PuGt5IRpuyDp6p/FC7VrmPy4xLGSwJdb2F7jt8rW+d+1CuecNiS7x2D7kdG/g+tXadRj2zNHV+nxuj8bT/AHX8AdXFq6ZSpKsCCNCDuKjyTVoHOtNPDFO9N+IAL0yZKakbWnGJavfU6Dt/Ne8xO2g7n9hUHxte/YdPiacDE76/pSEToQVNw7A9wSP0ohyvjKSIcsi+IPzE8rgfSxoWV7bmnhNeglBS5J6dRZS8weDT8rzWPErzRm9veU6Mp7EVIxOYRx++6oPU2P03rK8Pi2Q3RiptYlSQbHpempJRqTqTuep+JqD/AE+/Jr/7zLo+Xf8AQOc244ityxhm9bco++tBWOzFpGJJ+XQVBM19q7mqaNcY7mdfrrr10ye3hCmNXPBOfjB46GZvcB5HPZXI83wBAJ9L1RM1Nk1IUj6lx+cOGVlQNCULGQtu34VUdrXYsfTegbP8HluJnabGIniuFOk8qAKqhV8qi34fvQdw/wC07wsCcLMC3hAiIgX5l6Rseltr9qD8as+LczGN25tiqMVAGwBA2p213Cim/lRe5j7UcVPg1wr8unlaYXEjINlI2B6XoVBrYeI+FIMWhBQJJ+GVQAwP935h3FZxnXA2KwylyniRgXMkdyAP7l3Ueu1MC0U6tSw1Rw9LDUhiWj05z2qGHp9Zr70w5JBuKiyuRuL/ANw/elI9q5mpCEibTe9JZ9KalIB0/wBK4mnGPVk1qUklVynzVLiakInI1OVCSS1SUkvSHL/h3it8KQrXeEnVeqeqendfp66LBiUmQPGwZWFwR/veseqxyPPZMM10N1/EhPlYdx2b1qGded0VLtP1e6PJsSkRiKVASBy+KBuCCDzBvwk1dYPPIHI8oBbcEEea/UbXPcUJ5Hn6yxl4jdW8rodxfcMOh9fvVj4cYYNG4XqQ40Hb4/6VRaaeGFVY+Ipfiu/2CpMCvMXsENgABuSLcpIOml67E5b4qEScgSx90A623BI0+VUUWfgP/isD5go8PS4IcsdRdgAlzbpainDws9mYgoQCoUki3rca1NGC7f8AvqXVN7SQC8UYF0ZG8Pkj5QAVJZb66E7A1Qk1sUsSspVlBUixUi4I7EUC8R8GGO8kALJuY92X/L+Yem/xqO3TtbxOi9O9ShhVWbeH5M9z/KFmW/uuNm/Zu4rP8XGyMVYWI3H7j0rRsbJ2oaz/AAHiLce8Nj39DTae1xeHwT+paCN0fiV/N/kF4+9R5n1p9zbSoj37E1pnJDkZpfjdPsKYB7m360oelIQ+rX/3p/rTyvbrUdR/vtXunxNIRJaTv9KjM5Y14WvXpNqQj29q85qbLV4TSEes9dFGzsFUEsxAAG5Jp3BZbJMbIt+5OgHzrReEuFFg87eZz+K2gHZaissUfqXtJobNQ84xHz/BW8Pez/lbxMVymxusam4Pq56j0opknsbDQdhoKfxc9VrNrVGyblydbptLXRHEF/JoeW8Pl9SNOpO1eZ1xPh8Elks8hBCgWLMQNkU7/E6fGqnjvjnaCBbqzCNFU2aZ/wBkHr86ybNMU8kzRRsHk9ySVDddL8yRtbSMG45t2t2tfSbOFK3ikrLiHkRERnN2ij1UHrqNOY9QBaqQNY6/CtIyHhVUsbcz/mtt6KOlSM99nyTAureHL+a11b/OP3H3oUxNGZBqUGqVjcgxELFXib4qOdT6grf70mDJZ3ICxNqQBey6k2HvUWQRrxa4SUZZR7HcbPIqFoIr3uWdmIsL7Kup+dG+W/8A45Rj/tGNkb0hjVPu/Nf6Uk88CMUax3prW9hr2G5+lfSUHsGytbXWZz3aU/oABQXxdw3Dl+LMUCBUKI42Lea4N23Oqmk3gdbmYQZBOw5inKAL+bQnTYDemImo+M196A5k5XYdmYfQm1NFtjtYFUuOWm68NGCTUkp31qAk1qmQvemHJuX5m+HkEkZsdiOjD8rDqK0jI+IY8UunlkA8yE6j1U9RWUsbaUUezuUf1YRtpI2X5gqw16bGo5wUiC2hWfUP/BF76aelW+S5+8Bt70ZOq9R6r/FU+bEYaREkYBZDaJzYBmtfkP8Ad+tcxqrvFmc1OqRpmGxqSrzI1x9x6EdDXjvWcYPM5Im5kNu46EdiOtGeUZ9HiBYeVxuh/Ve4qaM8mhTep7PkFOOuFea80A8w1dB+MfmUfm9OvxrK8XMTX0FjjYXrKOOeH7MZ41shP+Io2Un8foD19detV7a8PqR0/p+tbXwpv6P9v4MyziLXmHXQ/HvS8RAqrCV2aIE/5gfN96k5xY6AaAD63qshnJAQ/gLW/wCo3P3q1S20ilr1GFk15Wfvn9yQKbfDqen00pzw+1TMvyaecOYkL+GvM1ug/c+lWJNJZZlrLKuPBczBea3MQLnW1za9X2O9nWIjFw8Tj4srfQi33qtgwcjDxFjYojopYDQMSOUfHb60dZ9nFltsbD0qrbY4v2mv6dpar4y+J2wZtPgJIz5lIt2sf0qMWq7xeI5jUYoDuBSVr7it0Ec+x/mVfNU/AZWXI5tB26n+KkwQDoB9KIsowFyNKGd22xNpfTU5ZnuWeQ5WAAALAUSOeVbUnA4cIvrUfEzXqpk6aMUvauCPO+tckNeItzVlDBYa03IbeDOsXnTWLLcyyFkRiTzJEbDTszbadC3pRNwvkAjQXGpsWP7D0FdXVpHnoYRoka1SZpnHaurqfgQPzYsk703hpbSIezqfowr2uoRzXcmktiU/zMPs1F8k1q6up6+GAJgxYast9sUdsTA35oWH/cf/AOddXUb4EuQCBoUzZLTP6m/1AP8ANdXUMeQnwR1NKtXV1GAJIr2OWxr2upCJhPMNNxUrI8w8GeKT8jqT002N/kTXV1IdB97X8cG/pI738sj+n4FH60N5Fxq8R5JrvENA27p/7l+/x2r2uoXFPZg2QjNYYbRYtZFDIwZTqCNqSJipBUkEagjQiurqpSWHgxZLpk0gsyfiZZrRzEK+wbZX/g1Nx+XDlII5lYEEdwRqDXV1SReVua2ktlOO/YwnjHJThpWSx5T5oyfy32v1I2+nehSM3Y/KurqmpW2DR1cnPok+cfuTkatW9nKgYEMALtKwb11t+ldXVW9R/wCH7kFHzFxhsvRY2RUUK0kjEW/Fzc1/rWW8VYk/1Mw7Of2r2urN0jzJ5NfSvDePBQ16BXV1aZbRZ5dg+YijjKMv5Reurqge7NamKjHYnYma2lVzG9dXULLCWxJwkPU1HxuZANYGurqcFs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UFRUUFRQVFhQUFBQUFBUVFBUVFxUUFBQXHCYeFxkjHBQVHy8gJCcpLC0sFR4xNTAqNSYrLCkBCQoKDgwOGg8PGikkHyQsLyksLC0sLCkpLCwpLC8pLCwsLCwsLCksLCksLCwsLCksLCwsKSksLCksKSwpLCksLP/AABEIAKgBLAMBIgACEQEDEQH/xAAcAAABBQEBAQAAAAAAAAAAAAAGAgMEBQcAAQj/xABCEAACAQIEBAMGBQIEAwgDAAABAgMAEQQFITEGEkFREyJhBzJxgZGhQlKxwdEUYiNy4fAzU4I0kqKywtLi8QgVJP/EABsBAAEFAQEAAAAAAAAAAAAAAAIAAQMEBQYH/8QAMREAAgIBAwMCBAUDBQAAAAAAAAECAxEEITESQVEFIhMycYFhkaHB0SNCsRQVM+Hw/9oADAMBAAIRAxEAPwA2TLD2qXDkpPSitcMo6UsACnyFkooMg76VYwZUi+tTL11qYYSqAbClF6S8gG5qDPmwGii9IRNY9zYVBnzJF93zGo4gll942FS4MCidOY0hxqKUt5nPwUCs140kZ8Y3KLWVRzH5nT61q0igC5sKw7i3GytiJ25gqBrX6mwG1V9R8pr+kL+s34QubMEw6dL/AHoQzLN2lbemGZ5msLmrrAcPW1aqnB0LlK14jwVOFy9m6VYjCBanYmdUFhaqPH5jyi53Ow70lmT2Gk4Ux6pEl5ajyTLf31777fGqVy0mpJ9B0+VORYK5FWo1YOc1etV7WI8dy+wGZN1INjuDV8zmwIO9BseBIbfqND1H80uHNpIGPKSV6rckA9xfahlV4K0LezC3GIwFr0P5zh2MDMuoVlDHvc/zT+CzKWc8uljbbc+gq44twow+X8h9+V1+3mI+goIQfVhhytS9yM/iiqXHFUeCfTUVKgzKEMA/NbqFsD8r6UUoS8GlTqqHHLeCVh8PeiTKct6mq/A4rDs/lcgdPEsrfbSjeHKWRAxWynZtCD8xUDUvBr021NJqS3IqRd9h0pOJn6UvGYkDaoMSFtTQvwW1vuxYpQrw0/BFemEx2BepqjzzMt6sczx/hrYb0EZljbk60SRFOXSskPHYq5qtZqVLJekqtTpYMeyfUxUaXqywmHpnCwVcYTD0EmWqKu4/hMPRPlGEtqarsuwRY+lESryi1Rrc0flWBueSoLNT871GJpmwkjdqbeYCmGlJpBgJrVPPMC3xw6VGkxrHan0wPen0iVaQivTBO++lSo8Gieppx5u1ckV96WRzzmJ2pqfEBNBq3QVM5ajyukeptf70hiuxOHcqXlYiwJCjb51heOy+TEzv5vJzsfTf9a2vOcW7xOQuliFHVidgBWb4TLJufw5QMNsbPbnYEXuqj5/SqmplhI2vS5VwUpWPBGweWRYdLnfuajYozzIzwwu0aX5nFgotvqSL/KmcbxZh8NK4jRcZ5QA0uiK1zz6W82npvQfmHFM0qmMufDux8JPLGOY3Og0t8aGunqWWWr/Vox9tS+7LPBZzArEzxySi3lVGCi+urE9NqGcfjS77AW6DUC+tgTvXoiZtzYdh/NKy7L/ElK26j6XFWFVGG5i26q294kxeF5mA5Qd+2n1q4wvD85HMF97/AHejrKMGi2AUAdKKMGqgWsKrPUNvCDVGFuZlh+AcRJYs1qnHgIojea79K01bVFli3PpUM7pkka4mNT4toZopYwVeIglejW0ZbeouKsvaPnYnmiVDeNYw4+Mgvr6gW+tTOMYFRyfzG9vXuKEsSo5tP0tV6p9WGU7V07BBwnw3DicPLoXn2UBuUR7+YjqNqFZ8DZmVrEqSpttcG2hq7ybPf6ZJQFuZBa5Ngoseltd6pxLc6A/HpRVxmpyzx2I5NYWCOuEI91iPuKsMuz3FYY3jkddvdby6f2HSkctegVM4pgqTQQwe0TxHBxcYfSxaO0Uh3sxHuselFmRj+sjd8KjssfLz8wCkFhew181h2rMHhB3FKwWIeAsYpJI76EI7KCDoQQDY1Xnp090X6PUbqts5X4mkxR3NSMRMI0v1qLkeKV8Okgt7trdiNCPtVLnuZ3J1qjjGx2CmpRUuxX5vmFydaGsRNc09jMTc1BJqWMTNvt6ng4VKw0N6bhivVrhYKeTBprzuPYWCrzA4K5FR8DhaJ8vwvKL1C9zVhHpQ9hoAgpM81KlktUCSS9JsNLO54xvT6Q6UjDR3NSjTIds2YIBXFwKbaWkb1qnngppaTyk0tY6cJApCEJDavZJgu5qvxubhdBQ/jM1J60sD4LrG57bRfrVLLmwvc+Y9KhKrubCrrAZEijmkP1p8D8FDxBjZWh5+YA8y8ig2sQQQflagX2l8U4fFwRAHmxUZseUeUA2Dhm7GwIHpRbxznaWtGByoGa402Fr3+dAvB3DCOjYvFD/DF2VWtyyLbV29L9PSqd0oxl1S4X6sm3cVFIjcLcNCTCS4hkMki+IqR2up8i8llO5uTrQ3LgjEeVkKsNwwIP0NbLLMEifw1Xyxc6qNBaxKj02oR9pRU/07C1/PfTW1lNifnVfTatytaa5/QVlWI58AOBT2Xz+HKGtvv/v5CmTXqpoD+VlNvQmxPwGn1rUmsxK8PmNLyk8ygiiTBOg3YX7XrOMRinFlUOQbWVDyi5/EzWuAPSkYDJcTfxdYtbWZmckAakEsbjp0+FZar7mm5b4NPxucxQreRgAPv8Kqk4vSTVYrKdBzuiMfUKTe1e5llCzxw3NjyjzDvbSqzD8ERhyTE5JXl1KlTtdtTubUK6WtxYYjPMKuIhcW1sSO4I2oFXKT/Sic3B5iLdCvMFv8bn6VrEmXLGlgLWG29DmbxquClAAt4ZsOx5he3zsaKmxxeF5GsrUll+DOrUpRXlIhuTf6VrmUO2rhSq8tSGPGOlRZW0p+Y6VFkpmOgo4V8bwJCB/hakMSACw95V7nSqjMcZc70QcHYkPDHGy8x5njAuABrcHuSQRQjjxyyOv5XZfoxFZry7Hk6LSaiXwuh9hhmvSo0uaSq3qwwmHom8FiEOtjuFw9W+Fw9N4XD1eYHCXIqBs1aq8IlZZg9qt3NtBXkahRTMj6fGlwTPcYxD3NNrHXvLUiBaYLOEORpyivVjvXDU040oGlERmtpDTgAFQ8TmqrtVLjM6J61p4OA3LvFZoqetUWOzkt1qsmxRNM81PgdIcklZjS4sMN2NMHFgbUw07ObC9OOWrZysQsouajpHPijc35e2wqRlWQX8z/AHqdj8wZQUhU6bkD96YYyz2py+GPCAA90Gx7XJ/Sm+FnixuWvhzzAxqY2PUfiUr6bVS8d4stzE3u0rAf9Isfj1oRwGZyYeQSxNZhuDcqwtsy9RVS2r40HjnOV9iaUuieH4N4iwwRR2KhfkNKzvjvNkkkSONgwi5gxH5r2tfqQBai/C5mz4eJmKmRl1sDy/8ADJ/X9KyYSFiWO7Ek/Em5+5qloKf6jlLsFfL24FmpeW4kJICRdSCrD0br8jY/KoYNe1tNZWCmm08mm5bCjDlO4Nrj+am46FI49DqdLkkn6mhPKsz5lBW9wADf8wAvU3MMxsodweQi1+Utb81wKyJRalg1oyTjkv8AB5/B4Fg3OUJFk8xuOgAqZBnzBQ3LdD3FnUdyOooOyrHYS45FLtpbw7fSy61cYn+pkaNUi8JS12LixCAX0W/NcnTUDrTuA/UXOPx3OunUbihDijOVWFsPytzsAb/htzfr5TRCQFA9FP2rP+K8ZzTaakKBb6n96Wnh1Wbkd0+mGxUFSzBR1IH12FXkPB2LJ5fAYN2JUH9aP8k4YwH9LzSRr4rKHV40dwoPLb3jYt3o5TP8Ci8xlgQgAecxh9APnWj8Rt7Gd07ZPnJoyCVI1BII9QbEUhq3B+MsqsbmNeYnm5LFgLXv5R30rF87xCtNK6Hys7MOnvG+1FCTa3QLWOCvlfWmGr3n1NeGjYgk9n0oGIKt35h8WXl/9Iqr4lw3LiZPUk/O5B/SveFMySDFxPIbRk8jnoASLE/MD60/m8P+ILvzsedyQbqBI5ZVDdbCs+yPTa5GnonlqJX4bD1b4XD01hoKucFhqhkzp6asEjA4SiLCYYKKZy/CWFzT88nQUxa/BHjvc01JSrWppjTDo8AuakhLC1dBDYXNOItzT4BbPFPKL1R4zF3Y3NWGbYwKLCg7FY7zGlyM5KO7NhlxZPWmGlqMHpSoTWscELMtJ1NPRYUmrLDZf3pCK/DZcWNXuDy5UFzXviKgqsx2cW60hFjjcb0vYUNZ/wATNHC/h6AKbkfzUebFtId9KGuNJQsHJze+bHXp1oJPCyS1Q6pqIAZxM0ixkm9wzb31ZiT8KpJJNCPQ1Yz4zmW3QEhR2H/3UIR3p4LEURWyUpto3DDkGBetohrt+ADbpWORSaVqOCxhfBlhqTh1AJ3JKaXHyrJMPJtWfoVhz+pJfwizRCdbG1wCegv6/X6VPwOXiSTlU3AYhiLaIPxk7D/WoqTq2FaIkhmnjfa/kVHB+d2FdjJVEXg4cMsdhzsT55T3bsPSrs3Nv2kcOlck3LcSYrObcjMy3BB8yWvt01FGOXYtSLGxB8y9rn3hWbRMQgS5sGLAdi1r/oKL8jyeQ4IYiMMwDyBgNbBSAGHYX5gajuq6l1dyWmzD6ewVZdE6f8NQL/L9KuoIyBdrXoGw3ERXS4uNwTY1IHEDyDy3sNLi9vqaqtNrct9RZ5rjQzMq/C4+9CHFOTGMxzbpLzR/5XjCnl9bqb/I0UZRl7ysFRSzsdB/PYCijj7h1YslmUm7RATcw/5gZdvS3l+FSadNSyuCC/HTh8mKtM1rcxt2ubfSkU0uIB30NTcngjlnjjkk8NGazPpdRY9/UAfOr7kkslHpecEVqYkarrizBwYfENHBKZUABB0JBO63G9tPrQ/JKTsLfGmjJSipITWHgbD6mnSah89mp9G0ohCxU7KxqR6CoAqwyj/iD1BqK35GXNE8Xx+pfYWGiDLcHe1QcBhr2ojwcVhWZyzuEulEi1hTBWnpDTEjUTBQ1K1Kw8VzTaLc1LtYUyCbxsdI3QUmeUIvrS1Swv1qlzXFU7YKRU5xjd7mhOfE+ap2a4u5NU5NHCJQ1Fu+EfQMWEqZFg6eVgBempcaBWkciSFstMYjNLVV4nMqgM7OabIsEvF5qTsahxws56m9WGAyQsdaIoYooFubE0wslZhOFvLzzNyje1Zd7Q8Ur4gRxarGDc+taLnmdNIDzMQo/CKxvMMxLyP0BLfG1BN8It6aCfVKXZMqDgx3FqakIUWX615ILmmnWpjPNK4NxV8EmmxWO51JIJH0rNZfLNIOgdx9GNG3s9mHgy3ICrOjXN7aKLgW3PoO9Ssj4Ewkk7viZpbO7MqqBGlmJNmkuW69lrOqxXbPJLZZHpim9wKwURlbljDO35UUs1u5A2HqdKt8PkTNGH8RQxNhGQ1yv5uceUfCvoDI+HocNGI4I0RANgLk+pY6sfU3ob4u4OY3kwyi596PQa906fL6VPbZPGYFnS10Sni1syRsjCe81z/b0+N6PvZbnUeHjbDyvYGQtG5Fl8+6Memt9dtaFpsE4YhgQwOqsLMD6irTK8v8jBtzVb/Uzi8s3Y+mU2bRWPxNJzj2Z4XFgsB4L7ho7ctz1KbfS1DUXAs8cgiEmHIBsW8S3/gte/p96j5RxriMIjRAh1sQnOSTGehU9QPyn7UWcO4oSx84bmufMbWNzqb+tWM13GTfpr9K/duvIRcP8NR4RLJ5nPvOdz6DsPShP2z4zly9k/5jLf4KwP62q4g4jZZljiQypflexHl03U7b7j9KHPbW4bB8w25ogO9zIL3HQ6VPGKxhGc228sw21eaenzpzlrxhTCPFAPT9q8dL0q9KtT5Y2CBNhTcGlAGpnLSHYAGnyNgYFWGSH/Gj9WA+ulVwYdNqfwsvK6nswP0NKSzFh0y6LIy8M1fDYO1TfdFeQ7X701NJWZwd63k8eWmG1NcWp2KPrQ8hcColtTi02zU/EtEgWJxMlloKzrHb1e59mFrgGgPMcVc0uWRWz6IkLES3NME1ZZNkUmKZ+TlVY1DSSPcIgJCqDYElmJsANTWq5BwxBh4FjdVd93YgG7He1+nT5VK30oxJ2rJY5Ti2lPIouSpKm/4gL8h+IuQe4t1piaRiSNQRoQatPZ3ghcyfhUco9WNtvgP1FOe0r/8AkiGNRebkeNJo/wA6O3IGU9HUldeouD0IsU56NzHta6tirw2Xlt6usJlwXU1DybiHD4iLxIWDDYrsyH8rr0P69KXisyqciJ+IzAILCqPEYp5LlQzAXvYX23qDj5nYHkYBrEgsvMNuq9aj4WOWWRndpYo44jaGKRCWFuUkX5QGY72113qKybXAcYg7js7llLp4RjFiPObt6NceXboCfiaD8Vl7xk8/bQ9Df9K0bH5kGh5EiAKk2OjGO9goLW1NiTa+5GotQvmWFDxPa7FV5ybE7AkkdOXQbdCOxqFTzJNliM3GLj5A2SW1NRjmPm93qL20+NIJuakLCCNdattlALshzqIlYyojGya+T4E9D8aNI8u0rII4+XTpR7wZxVa0E7abRyH7Rsf0PyqpZUuUUr6P7oh3k2bvh7KbtH+Xqvql/wBNqMYJg6hgeZTsV3+BHQ0DSx1JyfOWw76aqfeTofUdmoIyxswadQ4+2XATZvkEOJS0iajZ9nX4N+x0oJxPCc0DEr/ixjXmX3gP7l/cfatKw8qTqGVrg9tLHsR0NSo4VXYUc6lM3tLrrKPleV47GLY7C6XFO5JjHiJZDY7HsR2I60b8VcI6NLAt+rRD7lB+30oIw0BF7DXtbX6VRlCVbOso1FWqrz+aZoXBOIidAoP+ItywbdiSfMO42oX9uTKsCd5HiUa6eTnbba/rTUeU4mMh0jcMNQUsSPpVH7Ts1kxcUF4yGhdjLYbeTlU8u43N+1XqdQmsS5Od1mgUW50NSj4Ty1/0Z0RXWr011WTJEjelWpKj70qkI61RXivYk2H81JJqMRew6frSENBR+EH49K92p2UX02FNsFHug/IXFPkY13CY0NBGw/Ein7CmWe9UHCmPDQKl/Mlxyne19D8Kv4UvWZNYlg7vTTU6ozXdDsSU9I9havNhXkUdzc0JMKijvXY7EiNfWnwwAJoUz7Mt9aIHPdlRnWYXJ1qnyvLXxWIigj9+Vwi32G5LH0ABPypnGYu5on9kIvm8F/wpMfnyco/8xqzXV5Oc1mvTeIbmsS8IRYLLTFCL8jJK7H3pHQgl2+GhA6cooS//AGBrWcRYgq2qsCrDuGFiPoax3M4BDNJEzC8bFdTuPwn5gg/Oiur4Zm02PfJpeUYJYI0iQ6INT+ZvxN8zeh/2x5mBlUiHd5IQPlIrftVriczCvItiBEQGLCwNxe6ntWH+0LjU46flXSCInk/vbUGT4akD4k9as9is+clRlmaSQOHiYq32YdmHUUeZRxsk5CSWjkNhqfIx/tY7fA/eszWSnVehEng2Z4mAuQFjDKjE++HNh4q9Cgc2CkDqdaY4gxkyxNHaEFlCtr76qWJZUI5l39d+tZ7kXErQ8yNdo3XlYaEgdCAdGt2PSibAcR4UK7MkYNweZFK2UAAEq3nduboARre9RSi8YJYtFcJDMRGG5TpZlHlVgdCQdDUzC5oICPHYHfUAWJ63G/U3HrQtNnLm4Xygk/5tT36VB5qFVeQnaksIsuKOI3xsqsyoiRApEsa2AU2uT1JPKD6XqpVbb/Xp/pXjIN7V3PU6WNiu9xzltSqjRT9OnSpCvTiDrhDjC9oJzrskh69lc9+x60XzQdaxgi9F/C/GpjtFiCSmyyblR0D9x69Krzr7ooX6f+6P5B9lWbPh3uuoO6nYj+fWjzDZikyB0PxHUHsRWelQwBFiDsRqDSsHjnhfmU2/QjsR1FRxn0kVN7r2fBo2IxojUEgkE201t60PzYJZHZiguxPnWw2JsVI1JtbpU7K+JEkXTmDgXKAXOm5Hcfeos/5gOYEuecagqxvpb3dQLg9qDUe5GxTPPuiM4eF0XlJuBsdtOhNr20tp8ahZzkhljMgUllB10uwHvKe4HSpniBhofNoQwFwD3Ntenw1tUDE5hLAQ0nmViACCNbFObyHUXCnbqaod8F6h2dalXz/ky3PuGt5IRpuyDp6p/FC7VrmPy4xLGSwJdb2F7jt8rW+d+1CuecNiS7x2D7kdG/g+tXadRj2zNHV+nxuj8bT/AHX8AdXFq6ZSpKsCCNCDuKjyTVoHOtNPDFO9N+IAL0yZKakbWnGJavfU6Dt/Ne8xO2g7n9hUHxte/YdPiacDE76/pSEToQVNw7A9wSP0ohyvjKSIcsi+IPzE8rgfSxoWV7bmnhNeglBS5J6dRZS8weDT8rzWPErzRm9veU6Mp7EVIxOYRx++6oPU2P03rK8Pi2Q3RiptYlSQbHpempJRqTqTuep+JqD/AE+/Jr/7zLo+Xf8AQOc244ityxhm9bco++tBWOzFpGJJ+XQVBM19q7mqaNcY7mdfrrr10ye3hCmNXPBOfjB46GZvcB5HPZXI83wBAJ9L1RM1Nk1IUj6lx+cOGVlQNCULGQtu34VUdrXYsfTegbP8HluJnabGIniuFOk8qAKqhV8qi34fvQdw/wC07wsCcLMC3hAiIgX5l6Rseltr9qD8as+LczGN25tiqMVAGwBA2p213Cim/lRe5j7UcVPg1wr8unlaYXEjINlI2B6XoVBrYeI+FIMWhBQJJ+GVQAwP935h3FZxnXA2KwylyniRgXMkdyAP7l3Ueu1MC0U6tSw1Rw9LDUhiWj05z2qGHp9Zr70w5JBuKiyuRuL/ANw/elI9q5mpCEibTe9JZ9KalIB0/wBK4mnGPVk1qUklVynzVLiakInI1OVCSS1SUkvSHL/h3it8KQrXeEnVeqeqendfp66LBiUmQPGwZWFwR/veseqxyPPZMM10N1/EhPlYdx2b1qGded0VLtP1e6PJsSkRiKVASBy+KBuCCDzBvwk1dYPPIHI8oBbcEEea/UbXPcUJ5Hn6yxl4jdW8rodxfcMOh9fvVj4cYYNG4XqQ40Hb4/6VRaaeGFVY+Ipfiu/2CpMCvMXsENgABuSLcpIOml67E5b4qEScgSx90A623BI0+VUUWfgP/isD5go8PS4IcsdRdgAlzbpainDws9mYgoQCoUki3rca1NGC7f8AvqXVN7SQC8UYF0ZG8Pkj5QAVJZb66E7A1Qk1sUsSspVlBUixUi4I7EUC8R8GGO8kALJuY92X/L+Yem/xqO3TtbxOi9O9ShhVWbeH5M9z/KFmW/uuNm/Zu4rP8XGyMVYWI3H7j0rRsbJ2oaz/AAHiLce8Nj39DTae1xeHwT+paCN0fiV/N/kF4+9R5n1p9zbSoj37E1pnJDkZpfjdPsKYB7m360oelIQ+rX/3p/rTyvbrUdR/vtXunxNIRJaTv9KjM5Y14WvXpNqQj29q85qbLV4TSEes9dFGzsFUEsxAAG5Jp3BZbJMbIt+5OgHzrReEuFFg87eZz+K2gHZaissUfqXtJobNQ84xHz/BW8Pez/lbxMVymxusam4Pq56j0opknsbDQdhoKfxc9VrNrVGyblydbptLXRHEF/JoeW8Pl9SNOpO1eZ1xPh8Elks8hBCgWLMQNkU7/E6fGqnjvjnaCBbqzCNFU2aZ/wBkHr86ybNMU8kzRRsHk9ySVDddL8yRtbSMG45t2t2tfSbOFK3ikrLiHkRERnN2ij1UHrqNOY9QBaqQNY6/CtIyHhVUsbcz/mtt6KOlSM99nyTAureHL+a11b/OP3H3oUxNGZBqUGqVjcgxELFXib4qOdT6grf70mDJZ3ICxNqQBey6k2HvUWQRrxa4SUZZR7HcbPIqFoIr3uWdmIsL7Kup+dG+W/8A45Rj/tGNkb0hjVPu/Nf6Uk88CMUax3prW9hr2G5+lfSUHsGytbXWZz3aU/oABQXxdw3Dl+LMUCBUKI42Lea4N23Oqmk3gdbmYQZBOw5inKAL+bQnTYDemImo+M196A5k5XYdmYfQm1NFtjtYFUuOWm68NGCTUkp31qAk1qmQvemHJuX5m+HkEkZsdiOjD8rDqK0jI+IY8UunlkA8yE6j1U9RWUsbaUUezuUf1YRtpI2X5gqw16bGo5wUiC2hWfUP/BF76aelW+S5+8Bt70ZOq9R6r/FU+bEYaREkYBZDaJzYBmtfkP8Ad+tcxqrvFmc1OqRpmGxqSrzI1x9x6EdDXjvWcYPM5Im5kNu46EdiOtGeUZ9HiBYeVxuh/Ve4qaM8mhTep7PkFOOuFea80A8w1dB+MfmUfm9OvxrK8XMTX0FjjYXrKOOeH7MZ41shP+Io2Un8foD19detV7a8PqR0/p+tbXwpv6P9v4MyziLXmHXQ/HvS8RAqrCV2aIE/5gfN96k5xY6AaAD63qshnJAQ/gLW/wCo3P3q1S20ilr1GFk15Wfvn9yQKbfDqen00pzw+1TMvyaecOYkL+GvM1ug/c+lWJNJZZlrLKuPBczBea3MQLnW1za9X2O9nWIjFw8Tj4srfQi33qtgwcjDxFjYojopYDQMSOUfHb60dZ9nFltsbD0qrbY4v2mv6dpar4y+J2wZtPgJIz5lIt2sf0qMWq7xeI5jUYoDuBSVr7it0Ec+x/mVfNU/AZWXI5tB26n+KkwQDoB9KIsowFyNKGd22xNpfTU5ZnuWeQ5WAAALAUSOeVbUnA4cIvrUfEzXqpk6aMUvauCPO+tckNeItzVlDBYa03IbeDOsXnTWLLcyyFkRiTzJEbDTszbadC3pRNwvkAjQXGpsWP7D0FdXVpHnoYRoka1SZpnHaurqfgQPzYsk703hpbSIezqfowr2uoRzXcmktiU/zMPs1F8k1q6up6+GAJgxYast9sUdsTA35oWH/cf/AOddXUb4EuQCBoUzZLTP6m/1AP8ANdXUMeQnwR1NKtXV1GAJIr2OWxr2upCJhPMNNxUrI8w8GeKT8jqT002N/kTXV1IdB97X8cG/pI738sj+n4FH60N5Fxq8R5JrvENA27p/7l+/x2r2uoXFPZg2QjNYYbRYtZFDIwZTqCNqSJipBUkEagjQiurqpSWHgxZLpk0gsyfiZZrRzEK+wbZX/g1Nx+XDlII5lYEEdwRqDXV1SReVua2ktlOO/YwnjHJThpWSx5T5oyfy32v1I2+nehSM3Y/KurqmpW2DR1cnPok+cfuTkatW9nKgYEMALtKwb11t+ldXVW9R/wCH7kFHzFxhsvRY2RUUK0kjEW/Fzc1/rWW8VYk/1Mw7Of2r2urN0jzJ5NfSvDePBQ16BXV1aZbRZ5dg+YijjKMv5Reurqge7NamKjHYnYma2lVzG9dXULLCWxJwkPU1HxuZANYGurqcFs//2Q=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a57.foxnews.com/global.fncstatic.com/static/managed/img/fn-latino/news/660/371/Pena%20Nieto%20Inauguration.jpg?ve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286500" cy="353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4876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Old party, new start?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49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1"/>
            <a:ext cx="4419600" cy="39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electoralgeography.com/new/en/wp-content/gallery/mexico2009l/2009-mexico-legislative-winn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733800"/>
            <a:ext cx="434897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6869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762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Enrique Peña</a:t>
            </a:r>
            <a:r>
              <a:rPr lang="en-US" sz="2400" i="1" dirty="0"/>
              <a:t> </a:t>
            </a:r>
            <a:r>
              <a:rPr lang="en-US" sz="2400" i="1" dirty="0" smtClean="0"/>
              <a:t>Nieto </a:t>
            </a:r>
          </a:p>
          <a:p>
            <a:r>
              <a:rPr lang="en-US" sz="2400" i="1" dirty="0" smtClean="0"/>
              <a:t>(PRI)  38.21%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24800" y="57911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2012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378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454272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7200" y="56388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762000"/>
            <a:ext cx="4244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Andrés Manuel</a:t>
            </a:r>
            <a:r>
              <a:rPr lang="en-US" sz="2400" i="1" dirty="0"/>
              <a:t> </a:t>
            </a:r>
            <a:r>
              <a:rPr lang="en-US" sz="2400" i="1" dirty="0" err="1" smtClean="0"/>
              <a:t>López</a:t>
            </a:r>
            <a:r>
              <a:rPr lang="en-US" sz="2400" i="1" dirty="0"/>
              <a:t> </a:t>
            </a:r>
            <a:r>
              <a:rPr lang="en-US" sz="2400" i="1" dirty="0" err="1" smtClean="0"/>
              <a:t>Obrador</a:t>
            </a:r>
            <a:r>
              <a:rPr lang="en-US" sz="2400" i="1" dirty="0" smtClean="0"/>
              <a:t> (PRD)  31.59%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1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8613"/>
            <a:ext cx="94869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7837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Josefina </a:t>
            </a:r>
            <a:r>
              <a:rPr lang="en-US" sz="2400" i="1" dirty="0" err="1" smtClean="0"/>
              <a:t>Vázquez</a:t>
            </a:r>
            <a:r>
              <a:rPr lang="en-US" sz="2400" i="1" dirty="0"/>
              <a:t> </a:t>
            </a:r>
            <a:r>
              <a:rPr lang="en-US" sz="2400" i="1" dirty="0" err="1" smtClean="0"/>
              <a:t>Mota</a:t>
            </a:r>
            <a:r>
              <a:rPr lang="en-US" sz="2400" i="1" dirty="0" smtClean="0"/>
              <a:t>  (PAN) 25.41%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110257" y="57150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8480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676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37446" y="60960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766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38188"/>
            <a:ext cx="84772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6119813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121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% with TV access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69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23900"/>
            <a:ext cx="82581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1064567"/>
            <a:ext cx="301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% with </a:t>
            </a:r>
            <a:r>
              <a:rPr lang="en-US" sz="2400" i="1" dirty="0" smtClean="0"/>
              <a:t>internet </a:t>
            </a:r>
            <a:r>
              <a:rPr lang="en-US" sz="2400" i="1" dirty="0"/>
              <a:t>access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52578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2012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848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Voter Turnout in Mexico</a:t>
            </a:r>
          </a:p>
          <a:p>
            <a:r>
              <a:rPr lang="en-US" sz="3600" dirty="0" smtClean="0"/>
              <a:t>*Prior to 1990’s VERY high turnout =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b="1" dirty="0" smtClean="0"/>
              <a:t>Patron-Client Networks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Camarillas</a:t>
            </a:r>
          </a:p>
          <a:p>
            <a:r>
              <a:rPr lang="en-US" sz="3600" i="1" dirty="0" smtClean="0"/>
              <a:t>(The PRI challengers were defeated with “tacos” </a:t>
            </a:r>
            <a:r>
              <a:rPr lang="en-US" sz="3600" i="1" dirty="0" err="1" smtClean="0"/>
              <a:t>ie</a:t>
            </a:r>
            <a:r>
              <a:rPr lang="en-US" sz="3600" i="1" dirty="0" smtClean="0"/>
              <a:t>:  stuffed ballot boxes; moved polling locations, pressured voters)</a:t>
            </a:r>
          </a:p>
          <a:p>
            <a:r>
              <a:rPr lang="en-US" sz="3600" dirty="0" smtClean="0"/>
              <a:t>1994 78%</a:t>
            </a:r>
          </a:p>
          <a:p>
            <a:r>
              <a:rPr lang="en-US" sz="3600" dirty="0" smtClean="0"/>
              <a:t>2000 64%</a:t>
            </a:r>
          </a:p>
          <a:p>
            <a:r>
              <a:rPr lang="en-US" sz="3600" dirty="0" smtClean="0"/>
              <a:t>2006 60%</a:t>
            </a:r>
          </a:p>
          <a:p>
            <a:r>
              <a:rPr lang="en-US" sz="3600" dirty="0" smtClean="0"/>
              <a:t>2012 62%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6971" y="4495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Federal Election Institute created in 1997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209800" y="4724400"/>
            <a:ext cx="1317171" cy="3100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/>
              <a:t>Explain why did the PAN lose to the PRI in 2012?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6337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xico politic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2657"/>
            <a:ext cx="8515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Soy1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457200"/>
            <a:ext cx="487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Civil Society and the Election of 2012</a:t>
            </a:r>
          </a:p>
          <a:p>
            <a:r>
              <a:rPr lang="en-US" sz="2400" b="1" dirty="0" smtClean="0"/>
              <a:t>Role of the Media</a:t>
            </a:r>
          </a:p>
          <a:p>
            <a:endParaRPr lang="en-US" sz="2400" b="1" dirty="0"/>
          </a:p>
          <a:p>
            <a:r>
              <a:rPr lang="en-US" sz="2400" dirty="0" smtClean="0"/>
              <a:t>1.  Student Protest Movement 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#Yosoy132</a:t>
            </a:r>
          </a:p>
          <a:p>
            <a:r>
              <a:rPr lang="en-US" sz="2400" dirty="0" smtClean="0"/>
              <a:t>Started when Pena Nieto was Governor in 2006 (crack down on student protesters 2 killed)</a:t>
            </a:r>
          </a:p>
          <a:p>
            <a:endParaRPr lang="en-US" sz="2400" dirty="0"/>
          </a:p>
          <a:p>
            <a:r>
              <a:rPr lang="en-US" sz="2400" dirty="0" smtClean="0"/>
              <a:t>2. </a:t>
            </a:r>
            <a:r>
              <a:rPr lang="en-US" sz="2400" dirty="0"/>
              <a:t>Pena Nieto </a:t>
            </a:r>
            <a:r>
              <a:rPr lang="en-US" sz="2400" dirty="0" smtClean="0"/>
              <a:t>was favored by the only two national networks 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Televisa</a:t>
            </a:r>
            <a:r>
              <a:rPr lang="en-US" sz="2400" b="1" i="1" dirty="0" smtClean="0">
                <a:solidFill>
                  <a:srgbClr val="FF0000"/>
                </a:solidFill>
              </a:rPr>
              <a:t> &amp; TV Azteca</a:t>
            </a:r>
            <a:r>
              <a:rPr lang="en-US" sz="2400" dirty="0" smtClean="0"/>
              <a:t>)  </a:t>
            </a:r>
          </a:p>
          <a:p>
            <a:r>
              <a:rPr lang="en-US" sz="2400" dirty="0" smtClean="0"/>
              <a:t>Violations of Mexican Election Laws</a:t>
            </a:r>
          </a:p>
          <a:p>
            <a:r>
              <a:rPr lang="en-US" sz="2400" dirty="0" smtClean="0"/>
              <a:t>(3 month campaign by law/Ban on negative ads)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wife is a soap </a:t>
            </a:r>
            <a:r>
              <a:rPr lang="en-US" sz="2400" dirty="0"/>
              <a:t>s</a:t>
            </a:r>
            <a:r>
              <a:rPr lang="en-US" sz="2400" dirty="0" smtClean="0"/>
              <a:t>tar on the network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44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worldmaps.net/northamerica/mexico/mexico-political-map-high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75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/>
              <a:t>http://www.google.com.mx/elections/ed/mx/results</a:t>
            </a:r>
          </a:p>
        </p:txBody>
      </p:sp>
    </p:spTree>
    <p:extLst>
      <p:ext uri="{BB962C8B-B14F-4D97-AF65-F5344CB8AC3E}">
        <p14:creationId xmlns:p14="http://schemas.microsoft.com/office/powerpoint/2010/main" val="32751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Used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Mexico Institutes Election Guide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://mexicoinstituteonelections.wordpress.com/2012/07/02/five-take-aways-from-the-mexican-election/#</a:t>
            </a:r>
            <a:r>
              <a:rPr lang="en-US" dirty="0" smtClean="0">
                <a:hlinkClick r:id="rId2"/>
              </a:rPr>
              <a:t>more-1768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www.google.com.mx/elections/ed/mx/results</a:t>
            </a:r>
            <a:r>
              <a:rPr lang="en-US" dirty="0" smtClean="0"/>
              <a:t> (AWESOME - shows voter turnout in each state)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welections.files.wordpress.com/2012/07/mexico-2012.png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http://www.google.com/url?sa=t&amp;rct=j&amp;q=&amp;</a:t>
            </a:r>
            <a:r>
              <a:rPr lang="en-US" dirty="0" smtClean="0">
                <a:hlinkClick r:id="rId5"/>
              </a:rPr>
              <a:t>esrc=s&amp;frm=1&amp;source=web&amp;cd=2&amp;ved=0CEEQFjAB&amp;url=http%3A%2F%2Fiis-db.stanford.edu%2Fpubs%2F23882%2F2012ElectionReport.pdf&amp;ei=WOM_Ueb5NOTn2QWZxoCADw&amp;usg=AFQjCNFxhak00AFd2o0A4tujRkqFFyfbew&amp;bvm=bv.43287494,d.b2I</a:t>
            </a:r>
            <a:r>
              <a:rPr lang="en-US" dirty="0" smtClean="0"/>
              <a:t> (Great Election Analysis)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572000" cy="522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838200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What would this data tell us about voter turnout in Mexico?</a:t>
            </a:r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0713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228600"/>
            <a:ext cx="6629400" cy="58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8886" y="10668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Election Results</a:t>
            </a:r>
          </a:p>
          <a:p>
            <a:endParaRPr lang="en-US" sz="2000" b="1" dirty="0"/>
          </a:p>
          <a:p>
            <a:r>
              <a:rPr lang="en-US" sz="2000" b="1" dirty="0" smtClean="0"/>
              <a:t>PRI = 38.21%</a:t>
            </a:r>
          </a:p>
          <a:p>
            <a:r>
              <a:rPr lang="en-US" sz="2000" b="1" dirty="0" smtClean="0"/>
              <a:t>PRD = 31.59%</a:t>
            </a:r>
          </a:p>
          <a:p>
            <a:r>
              <a:rPr lang="en-US" sz="2000" b="1" dirty="0" smtClean="0"/>
              <a:t>PAN = 25.41</a:t>
            </a:r>
            <a:r>
              <a:rPr lang="en-US" sz="2000" b="1" dirty="0" smtClean="0"/>
              <a:t>%</a:t>
            </a:r>
          </a:p>
          <a:p>
            <a:endParaRPr lang="en-US" sz="2000" b="1" dirty="0"/>
          </a:p>
          <a:p>
            <a:r>
              <a:rPr lang="en-US" sz="2000" dirty="0"/>
              <a:t>Start with #4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6019800"/>
            <a:ext cx="648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http://www.google.com.mx/elections/ed/mx/results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08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7" y="762000"/>
            <a:ext cx="849712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" y="838200"/>
            <a:ext cx="8291316" cy="421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257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**In the Chamber of Deputies 200 seats are PROPORTIONAL and 300 SMD</a:t>
            </a:r>
          </a:p>
          <a:p>
            <a:r>
              <a:rPr lang="en-US" sz="2000" i="1" dirty="0" smtClean="0"/>
              <a:t>Election law requires that 30% of the party list must be women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095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7620000" cy="541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629400" cy="58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943" y="620078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www.google.com.mx/elections/ed/mx/results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19726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261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</vt:lpstr>
      <vt:lpstr>PowerPoint Presentation</vt:lpstr>
      <vt:lpstr>PowerPoint Presentation</vt:lpstr>
      <vt:lpstr>http://www.google.com.mx/elections/ed/mx/results</vt:lpstr>
      <vt:lpstr>Resources Used</vt:lpstr>
    </vt:vector>
  </TitlesOfParts>
  <Company>IPSD #204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Indian Prairie School District 204</dc:creator>
  <cp:lastModifiedBy>Tech Services</cp:lastModifiedBy>
  <cp:revision>38</cp:revision>
  <cp:lastPrinted>2012-03-12T21:30:31Z</cp:lastPrinted>
  <dcterms:created xsi:type="dcterms:W3CDTF">2010-03-08T17:19:25Z</dcterms:created>
  <dcterms:modified xsi:type="dcterms:W3CDTF">2014-03-17T17:43:25Z</dcterms:modified>
</cp:coreProperties>
</file>