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9" r:id="rId4"/>
    <p:sldId id="262" r:id="rId5"/>
    <p:sldId id="264" r:id="rId6"/>
    <p:sldId id="266" r:id="rId7"/>
    <p:sldId id="304" r:id="rId8"/>
    <p:sldId id="270" r:id="rId9"/>
    <p:sldId id="305" r:id="rId10"/>
    <p:sldId id="307" r:id="rId11"/>
    <p:sldId id="306" r:id="rId12"/>
    <p:sldId id="268" r:id="rId13"/>
    <p:sldId id="308" r:id="rId14"/>
    <p:sldId id="286" r:id="rId15"/>
    <p:sldId id="288" r:id="rId16"/>
    <p:sldId id="293" r:id="rId17"/>
    <p:sldId id="274" r:id="rId18"/>
    <p:sldId id="301" r:id="rId19"/>
    <p:sldId id="277" r:id="rId20"/>
    <p:sldId id="278" r:id="rId21"/>
    <p:sldId id="284" r:id="rId22"/>
    <p:sldId id="295" r:id="rId23"/>
    <p:sldId id="280" r:id="rId24"/>
    <p:sldId id="299" r:id="rId25"/>
    <p:sldId id="297" r:id="rId26"/>
    <p:sldId id="282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7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0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0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2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0332-2918-402D-8A2B-B514081D2149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AF98-60CF-4A12-9D51-99082152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eTuNES82O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WNT/video/supreme-court-rules-hate-chanting-protesters-first-amendment-military-funerals-politics-1304254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3" y="14478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“Freedom to </a:t>
            </a:r>
            <a:r>
              <a:rPr lang="en-US" sz="4800" b="1" dirty="0" smtClean="0">
                <a:solidFill>
                  <a:schemeClr val="accent2"/>
                </a:solidFill>
              </a:rPr>
              <a:t>think as you will </a:t>
            </a:r>
          </a:p>
          <a:p>
            <a:pPr algn="ctr"/>
            <a:r>
              <a:rPr lang="en-US" sz="4800" dirty="0" smtClean="0"/>
              <a:t>and to </a:t>
            </a:r>
            <a:r>
              <a:rPr lang="en-US" sz="4800" b="1" dirty="0" smtClean="0">
                <a:solidFill>
                  <a:schemeClr val="accent2"/>
                </a:solidFill>
              </a:rPr>
              <a:t>speak as you think </a:t>
            </a:r>
          </a:p>
          <a:p>
            <a:pPr algn="ctr"/>
            <a:r>
              <a:rPr lang="en-US" sz="4800" dirty="0" smtClean="0"/>
              <a:t>are means indispensable to </a:t>
            </a:r>
          </a:p>
          <a:p>
            <a:pPr algn="ctr"/>
            <a:r>
              <a:rPr lang="en-US" sz="4800" dirty="0" smtClean="0"/>
              <a:t>the discovery and spread of </a:t>
            </a:r>
          </a:p>
          <a:p>
            <a:pPr algn="ctr"/>
            <a:r>
              <a:rPr lang="en-US" sz="4800" b="1" dirty="0" smtClean="0">
                <a:solidFill>
                  <a:schemeClr val="accent2"/>
                </a:solidFill>
              </a:rPr>
              <a:t>POLITICAL TRUTH</a:t>
            </a:r>
            <a:r>
              <a:rPr lang="en-US" sz="4800" dirty="0" smtClean="0"/>
              <a:t>.“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3600" i="1" dirty="0" smtClean="0"/>
              <a:t>               - Justice Louis Brandeis (1927)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Defining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76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i="1" dirty="0" smtClean="0">
                <a:solidFill>
                  <a:schemeClr val="accent2"/>
                </a:solidFill>
              </a:rPr>
              <a:t>Freedom of the Press Cases</a:t>
            </a:r>
          </a:p>
          <a:p>
            <a:pPr marL="0" indent="0">
              <a:buNone/>
            </a:pPr>
            <a:r>
              <a:rPr lang="en-US" b="1" i="1" dirty="0" smtClean="0"/>
              <a:t>Near v. Minnesota (1931) – established the doctrine of prior restraint (5 to 4)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New York Times v. US (1971) – original jurisdiction case (argued June 26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, decided June 30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) (6-3)</a:t>
            </a:r>
          </a:p>
        </p:txBody>
      </p:sp>
    </p:spTree>
    <p:extLst>
      <p:ext uri="{BB962C8B-B14F-4D97-AF65-F5344CB8AC3E}">
        <p14:creationId xmlns:p14="http://schemas.microsoft.com/office/powerpoint/2010/main" val="9826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i="1" dirty="0" smtClean="0">
                <a:solidFill>
                  <a:schemeClr val="accent2"/>
                </a:solidFill>
              </a:rPr>
              <a:t>Freedom of the Press Cases:  School</a:t>
            </a:r>
          </a:p>
          <a:p>
            <a:pPr marL="0" indent="0">
              <a:buNone/>
            </a:pPr>
            <a:r>
              <a:rPr lang="en-US" b="1" i="1" dirty="0" err="1"/>
              <a:t>Fujishima</a:t>
            </a:r>
            <a:r>
              <a:rPr lang="en-US" b="1" i="1" dirty="0"/>
              <a:t> v. Board of Education (7th Cir. 1972</a:t>
            </a:r>
            <a:r>
              <a:rPr lang="en-US" b="1" i="1" dirty="0" smtClean="0"/>
              <a:t>) students passed out an underground newspaper “The Cosmic Frog”  - Appeals Court agreed with the students</a:t>
            </a:r>
          </a:p>
          <a:p>
            <a:pPr marL="0" indent="0">
              <a:buNone/>
            </a:pPr>
            <a:r>
              <a:rPr lang="en-US" b="1" i="1" dirty="0" smtClean="0"/>
              <a:t> </a:t>
            </a:r>
          </a:p>
          <a:p>
            <a:pPr marL="0" indent="0">
              <a:buNone/>
            </a:pPr>
            <a:r>
              <a:rPr lang="en-US" b="1" i="1" dirty="0" smtClean="0"/>
              <a:t>Hazelwood v. </a:t>
            </a:r>
            <a:r>
              <a:rPr lang="en-US" b="1" i="1" dirty="0" err="1" smtClean="0"/>
              <a:t>Kuhlmeier</a:t>
            </a:r>
            <a:r>
              <a:rPr lang="en-US" b="1" i="1" dirty="0" smtClean="0"/>
              <a:t> (1988) student newspapers are subject to a different standard – reasonable to protect students (6 to 3)</a:t>
            </a:r>
          </a:p>
          <a:p>
            <a:pPr marL="0" indent="0">
              <a:buNone/>
            </a:pPr>
            <a:r>
              <a:rPr lang="en-US" b="1" i="1" dirty="0" smtClean="0"/>
              <a:t> </a:t>
            </a:r>
          </a:p>
          <a:p>
            <a:pPr marL="0" indent="0">
              <a:buNone/>
            </a:pPr>
            <a:r>
              <a:rPr lang="en-US" sz="2800" i="1" dirty="0"/>
              <a:t>" Educators did not offend the First Amendment by exercising editorial control over the content of student speech so long as their actions were "reasonably related to legitimate pedagogical concerns."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8978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accent2"/>
                </a:solidFill>
              </a:rPr>
              <a:t>RAV v. St. </a:t>
            </a:r>
            <a:r>
              <a:rPr lang="en-US" sz="2800" b="1" i="1" dirty="0" smtClean="0">
                <a:solidFill>
                  <a:schemeClr val="accent2"/>
                </a:solidFill>
              </a:rPr>
              <a:t>Paul</a:t>
            </a:r>
            <a:r>
              <a:rPr lang="en-US" sz="2800" b="1" dirty="0" smtClean="0">
                <a:solidFill>
                  <a:schemeClr val="accent2"/>
                </a:solidFill>
              </a:rPr>
              <a:t>, 1992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9-0 decision 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en-US" sz="2800" b="1" i="1" dirty="0" smtClean="0"/>
              <a:t>“Let there be no mistake about our belief that burning a cross is someone’s yard is reprehensible.  But St. Paul has sufficient means as its disposal to prevent such behavior without adding the First Amendment to the fire.”					 – Justice Scalia</a:t>
            </a:r>
          </a:p>
          <a:p>
            <a:pPr marL="0" indent="0" algn="r">
              <a:buNone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Ordinance was vague and overly broad</a:t>
            </a:r>
          </a:p>
          <a:p>
            <a:pPr marL="0" indent="0" algn="r"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Hate Speech</a:t>
            </a:r>
          </a:p>
          <a:p>
            <a:pPr marL="0" indent="0">
              <a:buNone/>
            </a:pPr>
            <a:endParaRPr lang="en-US" sz="1400" b="1" i="1" dirty="0"/>
          </a:p>
          <a:p>
            <a:pPr marL="0" indent="0">
              <a:buNone/>
            </a:pPr>
            <a:endParaRPr lang="en-US" sz="1400" b="1" i="1" dirty="0" smtClean="0"/>
          </a:p>
          <a:p>
            <a:pPr marL="0" indent="0">
              <a:buNone/>
            </a:pPr>
            <a:r>
              <a:rPr lang="en-US" sz="1400" b="1" i="1" dirty="0" smtClean="0">
                <a:solidFill>
                  <a:schemeClr val="accent2"/>
                </a:solidFill>
              </a:rPr>
              <a:t>		</a:t>
            </a:r>
            <a:r>
              <a:rPr lang="en-US" sz="1800" b="1" i="1" dirty="0">
                <a:solidFill>
                  <a:schemeClr val="accent2"/>
                </a:solidFill>
              </a:rPr>
              <a:t>	</a:t>
            </a:r>
            <a:r>
              <a:rPr lang="en-US" sz="1800" b="1" i="1" dirty="0" smtClean="0">
                <a:solidFill>
                  <a:schemeClr val="accent2"/>
                </a:solidFill>
              </a:rPr>
              <a:t>		</a:t>
            </a:r>
            <a:endParaRPr lang="en-US" sz="1600" b="1" i="1" dirty="0">
              <a:solidFill>
                <a:schemeClr val="accent2"/>
              </a:solidFill>
            </a:endParaRPr>
          </a:p>
        </p:txBody>
      </p:sp>
      <p:sp>
        <p:nvSpPr>
          <p:cNvPr id="3" name="AutoShape 2" descr="data:image/jpeg;base64,/9j/4AAQSkZJRgABAQAAAQABAAD/2wCEAAkGBhMSERUTExQUFRUUGBUUFBQUFBQUFBUYFRgVFBgVFBQXHCYeFxokGRQVHy8gIycpLCwsFR4xNTAqNSYrLCkBCQoKDgwOGg8PGiwkHyQsLCwxLCwsLCw0LCwsLCwpKiwqLCwsLCwsKSwsLCovLCksLCwsLCwsLCksLCwsLCwsLP/AABEIAMIBAwMBIgACEQEDEQH/xAAcAAACAgMBAQAAAAAAAAAAAAAFBgAEAQMHAgj/xABGEAABAwIDBAcEBwcDAwQDAAABAAIDBBEFEiEGMUFRE2FxgZGhsSIyUsEHI0JykqLRFGKCssLh8BUk8SUzQ1Nzw9IWRGP/xAAaAQACAwEBAAAAAAAAAAAAAAADBAECBQAG/8QAMhEAAgECBAIIBgIDAQAAAAAAAQIAAxEEEiExQVETImFxgbHB8AUjMpGh0RRCsuHxUv/aAAwDAQACEQMRAD8A310dnW5XSrRGwt1vHiE4Yu22Z3WT+W6TaE3zdTh5j+y8RhDemT3T37G+WHqZ2Ut/eDfyi3yRiupbNfyLmkd9yEDqzlbC795zT+Io7jdVaBnPOw9wKVqAlltx9DIZiLWgfEnubM4gkW3dyut2hjFOS/3rlpFt/Yt2KUOYteNzrtPa0lvyQJ2Fl/SNt1jtGv8AnaroKdRRn4Wkbi8V8Vf0kc4G4NDh/C4H0KXsBb9a3v8ARNopLOLDvka9v4mkBLOzkR6ax4B3kCvS0HApOB70t6THxSfORvfOOH0bi2IMPLTxB/Rbvo0d/wBRvze4eLyqGzc/Q1THc5CPBh/+yJfRez/eg/vn+YpHEfTUbmq+suF8jF76RabJXu/9uM+Dcv8ASq+yFEXuBA1GjfvPIaPLMe5Gvpghy1x64/8A5JQjX0SYPeNsjh70ns/wtyA/nejNX6PAq3YBAJrWLd5jFtIwU76WPg0Nb5D5DzSTBVZscDOEZfGPBzj5kpg+lWrJn0+xu7bpWwsf9av8Ul/xs/ukMNT+Uzn/AMN7/MZLtlTvBPnHr9mJmYeN/XVCNqaUvr4GDjLEzw1PzTRs/EZagE7mucT2BaTSZ8UiJH2y/wALrOoOUa54Axms+pHIX9/aI30tbG9AX1TT7LpWxFvL6sFpH4HeS5ovoH6ZoL4ZMfhmgd6s/qXAYm3I7V6r4ZUL4YXO2n2nm63Wf7Rp2NYXR1bPip5Pyhzx/KnnYDCY6iEk++0Nc3tALUufRVSh00l9xaWfia9vzTPsBEYnPYb3BsPFx9AVmfEX1qKOFj+Jr4dSEBHL1MRvpPZlrGN+GFv53SP/AKkr0Rs4Jv8Aphb/ANRP/tQ+hSbTnULZweuFTuEyna9YsecNOYRM0jUOsNOPBTHcPFNMS11yWG/U54Og7AR5rP8AqzogA02Nrk8ewIdW4iZIwHakHR3E3ubHmqorlgeG3fH6z0wp113HYYNUWVhaMxZkLqewMuWga345pXnuaxg/lPiuWBdH2Tdamib94+JJWV8VF6Nu39zU+Fj51+Qh2u0ikP7jvMFLmDQ/XRjk8fkF0w4hrDbmQO4alCdnI7yg8mzP/KQsSibUnPvaeiq7iMuDD2ZT1NHqmSOC0RPd5/2S/hLfqT+88DwTM82j8D5OKxsQevBVidO+CX4aCSeZJUWY602UVbvC/MlLEnXpXO5WB8S1JlFpJKOpp8L/AKpzy5qedvKzx2cfNJjhlkkPU0eIC1sH9Lr74SG0PcfSH8SjvAAPikI7Q4Fe6+qztibzv42VV9TeAHk93mLrc0NkYx7d7CCR/nYqZbWvwJhRrGbZyUSNlYdejkv3PAd/NmWcUp44/dOt79aHbMz5a2QfZlYy33m6/wBRU2giIe53C5STJ823MA/iKoCKx103ibidXmqw4aWcPIodRYfkrJRbcZD43PzW06zd6ZKvDgJnP5xtPi0LdNQUhk5rbykMuc35GKmPnojCR8Tj5D9QmL6OPZla7m71cgO30djB1h5/lHyRzZA2bGeseqtXN8IDz/Zi6C9Zl97Rs+lzZNtSyGVuj2ucxx+Jty7L23vbtKs7AUuRkTbWDGF5HK93W7tEYx+fNA9p1s4Ot1FxF/MKYY0Nje4ccrB6nyssR8QzUhTOwNxF6a5aJ5nT394h7a0xeHPPF3pcn1QHBov+ql3wlnjkY35pr2yqCWhulhoOsneUuYGz/fyO/wD7tb+EG/yWhh3P8dr8j6Rthcr74GdO2NgyxyP4ucWjs4/51KxR4d/uBJ8Ob0Kox1fQQstyzH+I3+aL4djEcsbiwjMNHDiFkXOpitcVAWcDQ6ekVPpaeP8ATajtg8elYuCUo9od58iu4/S5Jlwt1/8AySwsHdmef5FxKiHtHsK9X8IFsMe8+Qma4+aAOyPn0a+zDNJykH5IpXn5J8omNDo3jQvjZM7+No083JE2I9mgqXcmVL/CJjB5uKY9l8aElC+VxF4i+EnqBzMH4XAdyzMehZ3ccwPxNbDGyqpPCJ30xR/78HnDGfN4+SSYd66X9J9EJKyBx3GnHk9//wBkiS4O5koFvZOoPUtzA1V/jop5TMqYd82cDS8rTC77c9FXkG4K7AzNUAD4vmimJYNkkLrG2unWmTVCEKeU4YdqtyOcWbKLZJGQdQvdHRPlcGxtLnHgAmSwAuYjlN7TVGy5A5rpWDxZWxjkB56/NC8I2GfHZ81gfhGtu1MEbbSNHWFhY7FJV6qG9pv/AA/DNTGZhqZZr9InH4WE97yGD+ZV9m4bCR3wwOP43NH9Ss41IGQC/wD5Z42DrbH7bv6VeZhpgjqgeHRxt6xmB9MqyA1qVuZ/Q9ZpVGu1pZwUXijvwzE9vsgeqYK1/wBWez9GpPwtz7hh0zPdYfujoh6gptqmXaW8xYd1is3ELaoJSpbMpg0QLCuZVlDzGE6QwJhFYJKmdg90s6Md1z8ksYxFk6TtYPIInsvdlUSdxI8j+hKn0iUnRuI+OQH8LVr0gExAQcQPxKMeHvTT9ShA69M7qePNrlMHn1Db7x5jX9Vpwc3pZfvs/letEbsrm9oTRS+Ze30lla1jGipd0U8Lupt/Ej5I5KW1DHEc3MePhcNx796C4xHdkD+tzT5OHzW7BavoqmQOPsSn2uQvqHdxPgSsllzIGG49DIYHVhuIrR4cWzWI1BsmrEm2Y082AeBt8kZrtnRn6Y2AAuT2cfBLtFXiojeRuZI9o7NCPUojVjWs3LfxnUmVvpMW9vaIuZTvHDOD+Ur3s9NlEfcj+MUgfTAHgSPEf2Sphs2Ut6rLQov0mHycifWCZctQtznZMUhu3NwfGW94IcP5UEGJ5YYWfafd/cTYeQCPUtSHRsY7c9o8SEi4zJlxFsPCMNYOwNGqyKSZ7jkL/aL0D/RuBv6Sxtsz2Y+t7R6IHs+29Q0/HLM/w9keiObfSWdCP4j3f8IRslF9dAOTAT2vzP8A6k8mmGJ7/WGU317I51sJkkEbd5s0JX2sw+SgqmyRyHLK2xHAlp1uO8J4wYfWyyH7INu1xt6A+KWvpMdeCN/wvd5gfolMI1qgXgdII1GzhBsB+d4tfS5tO2opaSJnBz3ycs7Wtbp2Z3eK5xRs0cepE8YJkdCzk1xP8Tr/ACC1ujAvbg3d2L1uHApUVT3vM80h0pI2H6jhgUOXB5re9M18bOvVz3eUdkjUmOPZTyU7TZsr2SOP3GuAH5vJO1NUZKaibwDZJHdeZ5b6eqTcawF8cz2taS0EuaQPsnUeAKDhCpdw/E3HgbfqWxKMqqycrfidG21bm/ZH86d3l0Lv6ilOuqbNKascfmpcLf8A+owxntdG0erQkqsaS4jqJ8LJTCL1QDwv/kY8r9Q2nrZzCw+Rko+y45h12NiE7YjRi7SeJAKBbF0uV9iNHOHfdOuJYNYHklsdiPngExjCKqpbiZzLHcNs5wtq0kKxshWCMPDRY397iR2o1tNS2s87iwG/Z7Jv4eaF4HhhyNduDmguPoB12TorCph7NBmlasGXth8YoSLn/Cs4NEZZhbhck8B2ofMzMQ0btyaMApg1uVvEgF3Pn3BZlYrTpkjcxzU+EEbVODqylp2+7EwyO7XHeeuzCe9OG0l200cnFz4mP7g55J8AEmbNj9qrqiqOrA4Rx9Yb7Lfyi/euh1dMZaORgF3OuWfea0uHpbvS2IIpvTpn+o17zqfOIZrAP2/j3rOf7LYqJ6wAXuMxt/G39E/VA+saPvLm/wBF1ETVOeRvBt4i66RN/wB5v8Sr8RVUr5V2Als5Y68jPTYbgG3Aeiiq1dWWvLRwt6BYWeFMsKbkXEVntLZCRwPqiO3MHTxRO4lmfv8AdP8AKvNZSfWEcz81qOKCRjhwjldCOwtaR5h60VYlldeEadQzKT7uP+RbwNuWFwP2pWt/K8epC84hBldbiEUdS5WhvOW/4Q39VnH4M1pW7nAE9Vxcfp3J4Vb1L852Wy2hmnZ0lH1tySDu9k+TkKnqLvb2NHlZGNkDnjDD9oPjP8VwPMhK1Q8hzhxY63gbJSkt3ZeR85AazH7+/tK2LYrOA6HpH5PhubW5di87B4oGyyROOkgBF/ib+oPktmNwXs8cRqlKtJYczbgjUELXpUlrUTT2v5xasxptm5TrtXBaFxO4XPgP7rmLaj22jsRHCdpKiSF0T3XaeJ36208vNC3ECpA5WVMJhmol1fWdUq5lDDjO20Yv+zdjCewNc4+iVqlvT18LxvOcH+G/6psoD9Rn+CAW72uCAbDQ5zPId7BkaeRkIvbub+ZYqHKGbw++kGGC3PKw/P8AuB9v5s1RlHBuUdp9keq3bLMvWG25gsO4Bo8lQxSTpKxx4NN+5uvrZFthovae87yfW5+SaqdXD27POFtZTHHDxlhmPE6+H/KA7RU3T04bzLvQI7BKBmZ8TXfJLeJV5p4/a4Zj6fosylmzArveVpLdiT7FrTlc8Do535x7twOwABa8Np+kdIeGRy341inTOLgLX0R7ZjCcsOd3/kOXu1XrqlU06WZtDoIJKYapYbamWWUmekYRvhY0HsfldfuMZ/EitNTgta4jW2Uqvsm2/SxHc5gj8nhbcNl9kNJ94C3yWNWY3KjgfPWNINZMfobUEIb/APrl8rOoMc7TwI8EBrsK/wB2QPdkjdIzsc3N5G47k/YbCH0zw4atdI3uIB+arVeHxhsEu7IejP3Xg28D6qlLFlLqe386+fnB5Vv4yhspS26EEaht/Ak3TVUuaRlPE69SqYHStD3kfYbp36fJXBHdyzcRUzPmlqhGa3IShjuxYqIAwOy2Oa41zNPvNB4bgl7E8FfE1rQ2zGiwy7k2VGIPil0vbQ24blpr8SdOMoYB3ItKvUUAcN51IVQbnUHjE+nw8jU7zuCsbUYj+y0pY3/uytLGgbwDo53ffKO3qRarkipQXSkOktcR39rqLvhHWe5KeA078QrxLJqxhzkcLN9xgHK6fpdc9LU+lde/kJeq/VssZdmcH/Z4Ioj7xsXfef8A2v4p0w4XNhvaQ/zt6XQSk+sn6mkk93/FkWoJssxPA6LKquXfM251i2IHVyjgJTwnZoQVcxAsze3sec1u4iy9yMvMD97zTJiMlgBxJv3BLbR9Zfk0+irUYsbmL4eo1QFjytNdVCC8nmsqGRRAuY4CwFoH2gxBkYcW6uIIHV1pPwYEsqGcS1sg+8xxF/B6NY17QB53Q7BI7S/ea9viL/JblABKJ5/rWHK2IWXHzZ4Y5OIzB3afZv4hbYpPqm8bFzCDuI94X7j5Ia+p6GXoj7pAaeokl1/FyJRx2EreWR48wfVc62HZuO72YVTLWztQ0Ehoy2dzvv5eCFbWU/R1ch+zLaUdjxcj8V0Tw1jWlxv72reu3/JWds6Uy0rJm+9D7L/uONx4G/iEOkwGI7DpA1RlIbwgGndmZlPDzCH1eCNdqtWH1l9OI4fJFo5M2i0TmpNpL9VxrKUVK1jeQaLnuSxh8uefOeLrpk2rm6OERj3pN/U1VNm9mXucwkWBIJ7EzRqKtJqjneJ1gTUVBw1nXmHLh5PEwNPy+aHbCPaKaU/EXm3G4Fh6InjIy0L7bhFGwfiK53snLL+0sa1xyA3cOGUXLif4b99lh06fSUmN+2CUBla/P9QhVYM5jXvO9/oUa2XhyRtJ+070H/Kr1WOCWQRuAaDwHXuC3VFWGPjYNzN6HUaoy5G46zQyZhaFHtJeHXsAD6hCtv4c1GHjfct8r/IqYjXFzQGcbHzV/HY8+HOv9ksd4nKf5lShdHQnnAVFK5Se77zhz/RdLhjy09OwfA0ntIB+aWqTZUzO5Ap/lw3o3R3Fwxg1+6N3ktf4hiUbKoOoufxLYdMjG8B0Deie93J+buAv81Xe3I63wvkA+6SJGfleFp2px1rY3hoIc85D1aAnyW6eXMYHcJYr/wAceUH8pZ4IKoxAdhv6D/suzDNYe7xvwqYOhdztc+FknbT40W0gLT9po72khEcf2h/YKVgaAZJdSOTN1/Nc0nxV7mZCbjMXd/8AhVsDgi56UjS/lAVKoXMOJnU/o0xY1Ec7T7w6MDr98/JOlLSWcC7QLlH0XYiWTyNHFgcBzyuA/rXZmTjL7W47jyukPiNIJiGA208onWdxrveU6zD2++8hreJP+apcxjE/ZLIPq+HSaZ/4fh9exXseqXe1G83c2zgeBHNvd6FKE9SboVGlc3jmHpXS7m/l/uA58Af7Xt3Lzq5xJPWSeJTVsVhYgie8XJNxfs007yfBDb3R/DMRuwR2HwgjTd6m539ScxVao1PLDsnKMFBh4YC4byF7oaEmQX0F7nuVbMRGBfX/ACywMQc1jrnc09uugWUIky1GvY76S5iOIguLvsgsaO85fmqcjrOd1XCX6+uLaWM8XSA/hcT8kYxV1ulI5X8URqZA14kwi0QllHvYT1HICL9vqohcNbYW7fUqIZom8ZNA3gmYZogeRI81ow4ASNJ5+ui24NMH5ozv94d60/sTmyDqcPVao0uhhNzeVcXpS6drvi9o9yL0BzGQfuG3WLgrc+izRB3EHyWrBhe7u30VHqZqfdpLgAXtBeJVPRSQHg24d/EbHyKasOnaDkeLxyAseOYP+X7QEAx7DOkjDhwN/kQimHwOdC34m28lWqVamp46j1lXANwdosbQ7GSUs3s3dE43ZIN1juB5H1RPDMOEcZkk3AX14p7w+QFuWTVvXr3W5L3iezbJmjo3AfunUf2VWxr1FCt94gmJFI5X+/CcnpsNdVVBmkFm39kHkNydIIgxug13BWm7Izg7m2530RfCsJax7Q4h794A1AtxK6vX6Sw4DYQpxFJVLA3PZNW2LMlAGcXFg8B/ZKWAUjY4nvOjn+wD1Czn/IeKc9r7PLWctw5uO5K2LOEcWVu5oyjrJ1cf85qFe65BxMFg1vTBPG5irV1Npcw4G6mLYk8yNDd7rDvP/KHSykuKIUMWaUOO5jel7w3T81lrlFWzHgIzmJuBGDCX5nWGoa7L3NFk3yRtfTzN/cP5fa+SSNk5ACb8de9OmGOuS34gR46LGxHVq90piLlQeUWKAi+nMDxTLWQ543ntA7kt00OUA/vAeCa8MGaLX98+gQq31Ay2IOUK04ztqwgn72bxAH6I1gk4fQNed9O8PP3fcd5PB/hWNv6IdPEz42u83WHmES2awEwh0bvahnba/IOBY9p6wHX7lutVX+Ml99/DYwFj0hI29d4n1NY6vqn33OBjjHIAez5696HUmDPltkaSb2I5cNU4Ydsg+FkcgF3Me9r7b7teW3/Kn/Z3ZtscdRLYWe4ys03XaC4fizIj45KQK0thoPDQwLqFGZ/d5xTZrEDDWRPvYZ2td91xDT5HyXfsOqM4lhPvx6gc2kBwt33XzdVuAkcBwJCe9i9uXtqmOmdo4MYXdjQy58L95V/iWDNUCqvAe/WCWzgrfUbd86JtQ32IZhwuwnq94A/mSTLWMa87rHXsXU8Uw1s8L2CwD9Rya8ajuPzK5HW4A/O5hBDgbEHgsjDBT9RjeEq50yjcQ5h4bLusOzei9JhJL2NYNxueoXQLDY4qZzGvJzutZo1NuZ5BdElqBDGCy3tbz8ktXOU6bQtesyWCjUzRPgsm8C/UChtXQuyFpu0faPIIgzFyTma7Ub233K5Wu6SIE6G+oS2g1iK1KtMgPE/F8HZJDExjspZdwB43NvkUTxGH2XA73Rsv22sl7aKsy1LgNzGtb4C58yUwTm8LCftMYPMpioGCrfvjtvpPP11i659ie0qIPW1xEjwNwcfVYTow5IvHelEoVFU6KcObwA706YdO2djTazrXt2JMq4M7x4JrwqAxt6Q6WsG9nEq2LylFPGBUHWGoqcZMvMEKlhmHGPQ9Y8UYcAGF53aAd62VE7MgcdL28VlXIBHOL9K2thvB1PhpIew7jq2/AqUNbCw9GXAP3W5nqV2eoB1bubpolLa/CQXCdhIOl+3gUSkgqNlc2v5yQS4IbjD8lWHOLb24K6JywAE9hP6oE3CpJWMlPsGwzDietE6OW7cjh2FUZVGxlnVSNOE91VSALul7r39Ec2fpA1hkN7uG88ByQiDZprnA3t1JolAay3IKtxwmfi6q5RTQ77xfxD2nFx7uoJZr2CQWG7VHcRxBgBHPRA2QuabNGYncP1Raems0cOuVdYqzYVYlXHw9HA4/acGt80bqqToh7XvnyWrEMP8Aqm3192/fc/NPfyM1r84UKNxAuFuLLJ2wOfUHrSf0B6S3AJgw2bKWjnr5oWK62s51zIVliop7OezlI7zOiPUoyNsfhv4lUzGDK9x3eye/KFV21xQx5Mnwlp8j80moLsAIm56Qqnj+IofSTD9fA4fC4eDmO/qThhbQ6EcnNv2G36pe2rZ0tJBMN7JMrux40Pixeo6t5pnRsNnN9odnEenmtB7vRQcrj8yVXcdscsJIe1xFrE3Pfv8AMHxRqZrWwObfTI7zBSRgNc4Nc1p32Nuo6keq17fbWGmprM1fJ7N+DQRrdLUqTNUyjcxTEUDn303nEsRo3C0hHsyF2U8DY6hV4ZbcV1CHZ9s+DEW9poMjDxuNfMLlBFl7LC1xXDLxU2/UUrr0TZhxn0B9G214npQHnM+ECOUcXM/8cngMp629acK3BIp2hw962jxvIG4OHFfNOyu0j6OdsrNfsvYdz2He0/5oQF9B7P7RRzU4lgdoTq072niCF5z4hhf49TNbqn8dksCW+ZTNjOZY1hFVTYmwysLxK76tzCS1wFh3EX1BXVX0f+2HiiUpZKxpIBIOnUbcFUx+pDIrdSUxNUVQthsLQi13qFVO94oUkR6QBp1JsU2u3Dk3f3BLuy8RcXPPWB1De4+gTDWSBrQOZt5JKrvaN4t81QKJzLEKkSyki/tuJN+s3snTE2ZYoR1ehcgbcHAqrcL5+4alMWNsvHGRuDL/AIv+UzWcEKBGHYZ0HvbSc4lgJcTzJ9VEQewA2WU+KpjWWXdn8HDgZZPcbqL8SFuxHEw+4Gg3AIvUt+rkA0YxjrDrtvSaH6pNPnMXMEh1JjfJXtcyOPjbOfQfNasXqWu+pG9rRryedfSyEuYWRxTjm5p9R80P/anF5cd5JJ71y0bm49mcFUEW7fvGHZSfNnY/eHEEHrA+YTRBhAtci/IFK+AtvO2QbnDK/tHuu+Sey5LVvq0mfjXZHsOMDyU9iQ42HBVTUtBs0d9kVqYMx9FSfRc0G0rTdSOtN1DL1q3LZ41Kq01HZEYKccB3qbReqyhriBpNmxIdD32V2PCWQM0N3He4jXu5Iq9waEIqi55VydLSFrVKuhOkX8UpC91hrqqj4DZzCNNCO7Qpmhwx2psq81G65uOHquzECaSYkfTyir+yX1A13d+5WaKn+uHJot4I9S4YRc8N/fwV2mw9gBzOYL6cL6qxqEwlTGKL2i/iFWQxzhy06yVS2pGZo6nvHomOvoacBrXSN36DmsVMdKQ7ObgOueolcjZSDaDWsuhCnjwi3g9KZqWaDi5pLPvt9tvmAO9DcJlILXEcLEeo8Lp2oMToo3gMDsxOmiKx0lJI5zAxuYbxax1AII7img9wQeOsE+J6NyxQ2PZ4fqIbXmGUW3cD1HUL1jGEtna9jtWyN06j1dYKbcQ2Pa9tmO3G7c3C/C4QqXCZYm5XtOmocNR2XHNUJZbMNxGKeJpVdj2WMG7LMDaURHe27SPJcT2go+iqZWfC9wHZe4T/AIhj0lDV5yC6GTUt5HjZJe1uIx1FU+WMENdbeLG9tV6D4ajrVL/1YXv2xHGhctuIMCNKcthNp3QVMLCfq3OyvHD2yBfuNik6yt4fE50jQ0EuJFrc+C18RSWrTKttEcO5VtJ9T0FNYOB+yb+qXdpasuuE2UhJhaTvLGk9tglTHKXevC2ymOYMhqxLTGCsLYmt4vsXdQJ0HzVnG5rXHwlvz/Vb6CGxb3E9gGiozN6R7gdxN/O4S7G5jKkNVzHhN0sA6MPt7RaPDetVTiLXwsAFi0Bp/h4ojWN3jhuHogRozctHC6qDLUcri7cNYszMOYqJmiwZlhmOvHVRO/yVEdNVLy++DNBKBxjd6JLpaXOn6h9x/Z6kJaNF0cjm8LkjsKFSfKpEXw5uzAy3S0QfSmM726juStU0bmGxCcsMfqQqGJ0pa6+9pV6dUqYRPrKnvlfZJ/tkJ2/afZB7ikdmJti3ADmUyYfXNc3fo4IdW5Oa0XxdIk5pfNRdWLh3ahTp2D7QsoMfgb7xd3NKGATEzRY/SDDEcXNW26Dkl/8A/MoANGvP4f1Wk7dR8G5etxv6K4RoE4Wu39YxPbm3LW6SOPUkX/zilaq20bb3r9Q0Hgl6oxOapflbcM48B3lXSkTqdO+GTAufrNhHqbaK+kYB9PFbX4gXDIbCTlz/AL9SD4ZKyNthYkDU8B2LNOcz3Sct3aUJjwhDh0F7C1uPOesQLsoaSevtVMQZWgczdE5xmAPNaq4WtpuCqsNTewCxbxeW9VF3eWq2TH23jnf5LW8B89xvbdeqwWJPP9EyTsOyaKLbTslM+zZw4EeSMV9cY54ZR7sjAD2sNv5SzwQqhkDiY3aZtx5Hgr00OemLHaPgdnF+XuuHZax/hV+NjBVQCQfdjpHOOoLmh7Dry4FW2YhdtyOojketKWzuJFoDSmGqecudh3bxwI5EIOYqdJi18PlfKfAwJtJspS1zHD3Hcxuvzt+i5Vi/0SVcbvqssreBBDT3grsrOjk11Y7qOh8VJ4ba3PanMPj6tDRTpylioPVa/jOFU30ZVzjYx5Bzc4fJPuzOw0VF9ZIQ+Xyb2IpiG0ORxbv7rIJV425+guexM1cZiMQuXYdkcpYRVNzOj4Ji4kjA4jRaMYiv3kJQ2SnkEli1wB5gp5kpHPI04jUrNqLlNovURaFXMNt5qDLX6m/2Q3LlPfco3WNDWnmUHkbqlDvIoNm1hGbK4AqrXPaxtxyVWaa5yj/CvFUbsPVZRaESlYi5lNridVF4YdFFeaNoYZ7MF+LiPC6rVVP0jQR7w3fotlRVZnZdzRoFI5LaLokoZetx3gilqCyQX52KN1lEHt13HcVVrKUP1G/1RnDngsAdyVrycRV0FRd4gYvhbmnq5q9hrSKcO4tcR5A/MprrsGDvdsRy4oazCAI3MsW3dm8gPkiGrdcphExSOAb98G10ZDekbqPtN5dYQ3/U27j4FH20Jbpe43IVPQsY73M3LS4UIynQxqm4OgN5QdNE7h4EheDSxHn4/wBlsxBj3gBrA3ustEVAR7x7gmlta97QvhPbY427mA9tyrHTutbcOAGnktJeG7tPVV5Kg8PH9F2UtJ0EMxTaZRv+0fkjGGi0Z6ygWFw+z6lHqWQW0SrgbCLYj6bRgw+FvRgkbkDrZ8znA9yPn2YB2JBxPELPNlCoToJm4JOkdmmaOkLZXX4jResRZZoPWUUwR7Z223OG4rzilEQ2xHNSWObWaIrfMyneK/QG9wmbCm9KM2+Ros5p3SN3buJtoRxCXg8tNkTw+tDSCDYjijVLkQtVCym28o1sMlJIBq6F2sTuLR/6bjzbu7LFM2GYrdmu5EYpIalhY8Nu7eODjwcOTv8ANVQqtnXxMcG+23gR73ePmPJVZhU75nCsrjo6uhm/9n4jcdysRRXSxRbQZLtPDh1hFaXaVh6kMoROqUanDWTEMHDjq0HuWykw5jBuA7gr/wDqzHDeFpc9h4rjfa8oKlS2VhLlA0A3siMclxfwVOlpSdTo3r0JXurrw0ZW/wCdiqeqJn1Bnaw1M1VrrlDHq3GC7vWqrjyi3FBjVOy9WDoRd9+S3TN0P736LMUVh2rdNDoOrXxUiNM4zQIW2UR0Ya06kqK1xCfyllaWlWh7T3pkkpQ7tVCqw8gLorTxIOhgN0xCJ0c2ZiGyu1sVZoW23FTG6oBSXhU62JsefArMlS4b9e0LXJHdVnMe3cbjkdQqkRUIpm01g+EA+F1Uqa4D7IBUfOPtNI7NQoYmvadRcc7jRRGVRV1IlCXEAVSlcCrsmGX3EeK0nC7byjqUE0EamNjB0gHJSCiLjc7kR6BrVplm4BFFQnQS1wdp6llyjK1GsGgu0IJT05cdU1YYywAQ2ttE8W+VLCFMU0iA6lzXEoCXldNxJt2BKOIUNypV8rXiXw5gFIMC7OVpjmA4HRP3ShzbOAISP/pRBuOCasOeXNAO9VrMGbMIbGIDZpXrtmopNWHKfEILU7Mzx6gZxzbqfBNL4iF7hlIVVqkQK4mog0N++JlPUOadbhM2F4+7QE3HX+qI1FHFL77Rf4hofFD5dncusZuOR0K4uDqJd8RRri1QWPvjL9a2nl1lia796wv+LQqgdnqE6gOb2Od87rETXNFnA960S0J3td3KwqsIBKWXQOR4y4zBqNvxn+J39laingi/7cYHWdT4nVBf2R/ElemUfO5UGoYRqQP1OT4y/VY2XaDy3KuxxOrl6joSdwPaVZjowPeN+oIRMremgsszTTFa6g3K3SdWi2QU11WCzAdaaIoL2Vlsdjc7lcZABp4rXUx8O9SBAGrmNoOkpXEkqK8AVFMv0pEuvFgqU9Sr7lWkpL8laKUyB9UBVVMHa21WiODKjj8Odwt5rUcPfyaumiuJFrXg8TFbGPurX7A/4Qs/ssnJRONRDtaVH0t1VnIaCBqSijqN54FaX4Y4/ZKiWSqvExde0qu5p60yHBX/AAlY/wBBf8Porho6uMpjjFroSVvhogmJmAu5Bb48C5kKcxlXx6cDA9PTgcEZw6A3BtorUOFtb1q2GgblF5m1sVn0Eq17tEDqAmCVl1Qmo1UzsPUC6QC42Ujq3NNwib8PWv8AYOpUmj0yEazfS4wDo7RXmOa7cUNZRDiPJW6ekb8Q8bLojVFMarpLrYjyW1htwXqCID7V+9bsisEJiDPNZa128LU7DWHcFYMR5jwWMjuY8FfI3KVDEbGVHUFtwB714MTxub4WV6z/AN3zWPb/AHVGTsMIKh42g90Uh4FZbRu5K/Z/Us5Xc1GUdsnpT2Sq3D+asMYBoFnozzUDF1pQuTuZ7ZZR0d1gLOdXFuMHMdEovWZRdZZ1zNN1m6iiiXkupmUUXTpMyzdRRdOkJUuoookSXUKyounTzdS6ii6TMXUKii6dPJWCFFFEtMZQvJaOSyoukzGUclMg5BRRdOvMdEOQ8ApkHIeCiiiTeQBRZUUTpFkFZUUiRIVCoopkTKyCsKLp09BS6ii6RM3UUUVpE//Z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838200"/>
            <a:ext cx="1894114" cy="141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73819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</a:t>
            </a:r>
          </a:p>
          <a:p>
            <a:pPr algn="r"/>
            <a:r>
              <a:rPr lang="en-US" sz="2800" b="1" i="1" dirty="0" smtClean="0"/>
              <a:t>The Government can regulate indecency and can prohibit obscenity  </a:t>
            </a:r>
            <a:endParaRPr lang="en-US" sz="2800" b="1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2096363"/>
            <a:ext cx="83820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Hustler Magazine v. 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Falwell</a:t>
            </a:r>
            <a:r>
              <a:rPr lang="en-US" sz="2800" b="1" i="1" dirty="0" smtClean="0">
                <a:solidFill>
                  <a:schemeClr val="accent2"/>
                </a:solidFill>
              </a:rPr>
              <a:t>, 1988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chemeClr val="accent2"/>
                </a:solidFill>
              </a:rPr>
              <a:t>8-0  </a:t>
            </a:r>
            <a:r>
              <a:rPr lang="en-US" sz="2800" b="1" i="1" dirty="0">
                <a:solidFill>
                  <a:schemeClr val="accent2"/>
                </a:solidFill>
                <a:hlinkClick r:id="rId3"/>
              </a:rPr>
              <a:t>http://www.youtube.com/watch?v=MeTuNES82O0</a:t>
            </a:r>
            <a:endParaRPr lang="en-US" sz="28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800" b="1" i="1" dirty="0" smtClean="0"/>
              <a:t>Libel = printing false material</a:t>
            </a:r>
          </a:p>
          <a:p>
            <a:pPr marL="0" indent="0">
              <a:buNone/>
            </a:pPr>
            <a:r>
              <a:rPr lang="en-US" sz="2800" b="1" i="1" dirty="0" smtClean="0"/>
              <a:t>Slander = speaking false material </a:t>
            </a:r>
          </a:p>
          <a:p>
            <a:pPr marL="0" indent="0">
              <a:buNone/>
            </a:pPr>
            <a:r>
              <a:rPr lang="en-US" sz="2800" b="1" i="1" dirty="0" smtClean="0"/>
              <a:t>There is a different Standard for public figures:  requires proof of actual malice and a “reckless disregard for the truth”  (New York Times v. Sullivan, 1964)   </a:t>
            </a:r>
          </a:p>
          <a:p>
            <a:pPr marL="0" indent="0">
              <a:buNone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1400" b="1" i="1" dirty="0" smtClean="0"/>
          </a:p>
          <a:p>
            <a:pPr marL="0" indent="0">
              <a:buNone/>
            </a:pPr>
            <a:r>
              <a:rPr lang="en-US" sz="1400" b="1" i="1" dirty="0" smtClean="0">
                <a:solidFill>
                  <a:schemeClr val="accent2"/>
                </a:solidFill>
              </a:rPr>
              <a:t>		</a:t>
            </a:r>
            <a:r>
              <a:rPr lang="en-US" sz="1800" b="1" i="1" dirty="0">
                <a:solidFill>
                  <a:schemeClr val="accent2"/>
                </a:solidFill>
              </a:rPr>
              <a:t>	</a:t>
            </a:r>
            <a:r>
              <a:rPr lang="en-US" sz="1800" b="1" i="1" dirty="0" smtClean="0">
                <a:solidFill>
                  <a:schemeClr val="accent2"/>
                </a:solidFill>
              </a:rPr>
              <a:t>		</a:t>
            </a:r>
            <a:endParaRPr lang="en-US" sz="1600" b="1" i="1" dirty="0">
              <a:solidFill>
                <a:schemeClr val="accent2"/>
              </a:solidFill>
            </a:endParaRPr>
          </a:p>
        </p:txBody>
      </p:sp>
      <p:sp>
        <p:nvSpPr>
          <p:cNvPr id="3" name="AutoShape 2" descr="data:image/jpeg;base64,/9j/4AAQSkZJRgABAQAAAQABAAD/2wCEAAkGBhMSERUTExQUFRUUGBUUFBQUFBQUFBUYFRgVFBgVFBQXHCYeFxokGRQVHy8gIycpLCwsFR4xNTAqNSYrLCkBCQoKDgwOGg8PGiwkHyQsLCwxLCwsLCw0LCwsLCwpKiwqLCwsLCwsKSwsLCovLCksLCwsLCwsLCksLCwsLCwsLP/AABEIAMIBAwMBIgACEQEDEQH/xAAcAAACAgMBAQAAAAAAAAAAAAAFBgAEAQMHAgj/xABGEAABAwIDBAcEBwcDAwQDAAABAAIDBBEFEiEGMUFRE2FxgZGhsSIyUsEHI0JykqLRFGKCssLh8BUk8SUzQ1Nzw9IWRGP/xAAaAQACAwEBAAAAAAAAAAAAAAADBAECBQAG/8QAMhEAAgECBAIIBgIDAQAAAAAAAQIAAxEEEiExQVETImFxgbHB8AUjMpGh0RRCsuHxUv/aAAwDAQACEQMRAD8A310dnW5XSrRGwt1vHiE4Yu22Z3WT+W6TaE3zdTh5j+y8RhDemT3T37G+WHqZ2Ut/eDfyi3yRiupbNfyLmkd9yEDqzlbC795zT+Io7jdVaBnPOw9wKVqAlltx9DIZiLWgfEnubM4gkW3dyut2hjFOS/3rlpFt/Yt2KUOYteNzrtPa0lvyQJ2Fl/SNt1jtGv8AnaroKdRRn4Wkbi8V8Vf0kc4G4NDh/C4H0KXsBb9a3v8ARNopLOLDvka9v4mkBLOzkR6ax4B3kCvS0HApOB70t6THxSfORvfOOH0bi2IMPLTxB/Rbvo0d/wBRvze4eLyqGzc/Q1THc5CPBh/+yJfRez/eg/vn+YpHEfTUbmq+suF8jF76RabJXu/9uM+Dcv8ASq+yFEXuBA1GjfvPIaPLMe5Gvpghy1x64/8A5JQjX0SYPeNsjh70ns/wtyA/nejNX6PAq3YBAJrWLd5jFtIwU76WPg0Nb5D5DzSTBVZscDOEZfGPBzj5kpg+lWrJn0+xu7bpWwsf9av8Ul/xs/ukMNT+Uzn/AMN7/MZLtlTvBPnHr9mJmYeN/XVCNqaUvr4GDjLEzw1PzTRs/EZagE7mucT2BaTSZ8UiJH2y/wALrOoOUa54Axms+pHIX9/aI30tbG9AX1TT7LpWxFvL6sFpH4HeS5ovoH6ZoL4ZMfhmgd6s/qXAYm3I7V6r4ZUL4YXO2n2nm63Wf7Rp2NYXR1bPip5Pyhzx/KnnYDCY6iEk++0Nc3tALUufRVSh00l9xaWfia9vzTPsBEYnPYb3BsPFx9AVmfEX1qKOFj+Jr4dSEBHL1MRvpPZlrGN+GFv53SP/AKkr0Rs4Jv8Aphb/ANRP/tQ+hSbTnULZweuFTuEyna9YsecNOYRM0jUOsNOPBTHcPFNMS11yWG/U54Og7AR5rP8AqzogA02Nrk8ewIdW4iZIwHakHR3E3ubHmqorlgeG3fH6z0wp113HYYNUWVhaMxZkLqewMuWga345pXnuaxg/lPiuWBdH2Tdamib94+JJWV8VF6Nu39zU+Fj51+Qh2u0ikP7jvMFLmDQ/XRjk8fkF0w4hrDbmQO4alCdnI7yg8mzP/KQsSibUnPvaeiq7iMuDD2ZT1NHqmSOC0RPd5/2S/hLfqT+88DwTM82j8D5OKxsQevBVidO+CX4aCSeZJUWY602UVbvC/MlLEnXpXO5WB8S1JlFpJKOpp8L/AKpzy5qedvKzx2cfNJjhlkkPU0eIC1sH9Lr74SG0PcfSH8SjvAAPikI7Q4Fe6+qztibzv42VV9TeAHk93mLrc0NkYx7d7CCR/nYqZbWvwJhRrGbZyUSNlYdejkv3PAd/NmWcUp44/dOt79aHbMz5a2QfZlYy33m6/wBRU2giIe53C5STJ823MA/iKoCKx103ibidXmqw4aWcPIodRYfkrJRbcZD43PzW06zd6ZKvDgJnP5xtPi0LdNQUhk5rbykMuc35GKmPnojCR8Tj5D9QmL6OPZla7m71cgO30djB1h5/lHyRzZA2bGeseqtXN8IDz/Zi6C9Zl97Rs+lzZNtSyGVuj2ucxx+Jty7L23vbtKs7AUuRkTbWDGF5HK93W7tEYx+fNA9p1s4Ot1FxF/MKYY0Nje4ccrB6nyssR8QzUhTOwNxF6a5aJ5nT394h7a0xeHPPF3pcn1QHBov+ql3wlnjkY35pr2yqCWhulhoOsneUuYGz/fyO/wD7tb+EG/yWhh3P8dr8j6Rthcr74GdO2NgyxyP4ucWjs4/51KxR4d/uBJ8Ob0Kox1fQQstyzH+I3+aL4djEcsbiwjMNHDiFkXOpitcVAWcDQ6ekVPpaeP8ATajtg8elYuCUo9od58iu4/S5Jlwt1/8AySwsHdmef5FxKiHtHsK9X8IFsMe8+Qma4+aAOyPn0a+zDNJykH5IpXn5J8omNDo3jQvjZM7+No083JE2I9mgqXcmVL/CJjB5uKY9l8aElC+VxF4i+EnqBzMH4XAdyzMehZ3ccwPxNbDGyqpPCJ30xR/78HnDGfN4+SSYd66X9J9EJKyBx3GnHk9//wBkiS4O5koFvZOoPUtzA1V/jop5TMqYd82cDS8rTC77c9FXkG4K7AzNUAD4vmimJYNkkLrG2unWmTVCEKeU4YdqtyOcWbKLZJGQdQvdHRPlcGxtLnHgAmSwAuYjlN7TVGy5A5rpWDxZWxjkB56/NC8I2GfHZ81gfhGtu1MEbbSNHWFhY7FJV6qG9pv/AA/DNTGZhqZZr9InH4WE97yGD+ZV9m4bCR3wwOP43NH9Ss41IGQC/wD5Z42DrbH7bv6VeZhpgjqgeHRxt6xmB9MqyA1qVuZ/Q9ZpVGu1pZwUXijvwzE9vsgeqYK1/wBWez9GpPwtz7hh0zPdYfujoh6gptqmXaW8xYd1is3ELaoJSpbMpg0QLCuZVlDzGE6QwJhFYJKmdg90s6Md1z8ksYxFk6TtYPIInsvdlUSdxI8j+hKn0iUnRuI+OQH8LVr0gExAQcQPxKMeHvTT9ShA69M7qePNrlMHn1Db7x5jX9Vpwc3pZfvs/letEbsrm9oTRS+Ze30lla1jGipd0U8Lupt/Ej5I5KW1DHEc3MePhcNx796C4xHdkD+tzT5OHzW7BavoqmQOPsSn2uQvqHdxPgSsllzIGG49DIYHVhuIrR4cWzWI1BsmrEm2Y082AeBt8kZrtnRn6Y2AAuT2cfBLtFXiojeRuZI9o7NCPUojVjWs3LfxnUmVvpMW9vaIuZTvHDOD+Ur3s9NlEfcj+MUgfTAHgSPEf2Sphs2Ut6rLQov0mHycifWCZctQtznZMUhu3NwfGW94IcP5UEGJ5YYWfafd/cTYeQCPUtSHRsY7c9o8SEi4zJlxFsPCMNYOwNGqyKSZ7jkL/aL0D/RuBv6Sxtsz2Y+t7R6IHs+29Q0/HLM/w9keiObfSWdCP4j3f8IRslF9dAOTAT2vzP8A6k8mmGJ7/WGU317I51sJkkEbd5s0JX2sw+SgqmyRyHLK2xHAlp1uO8J4wYfWyyH7INu1xt6A+KWvpMdeCN/wvd5gfolMI1qgXgdII1GzhBsB+d4tfS5tO2opaSJnBz3ycs7Wtbp2Z3eK5xRs0cepE8YJkdCzk1xP8Tr/ACC1ujAvbg3d2L1uHApUVT3vM80h0pI2H6jhgUOXB5re9M18bOvVz3eUdkjUmOPZTyU7TZsr2SOP3GuAH5vJO1NUZKaibwDZJHdeZ5b6eqTcawF8cz2taS0EuaQPsnUeAKDhCpdw/E3HgbfqWxKMqqycrfidG21bm/ZH86d3l0Lv6ilOuqbNKascfmpcLf8A+owxntdG0erQkqsaS4jqJ8LJTCL1QDwv/kY8r9Q2nrZzCw+Rko+y45h12NiE7YjRi7SeJAKBbF0uV9iNHOHfdOuJYNYHklsdiPngExjCKqpbiZzLHcNs5wtq0kKxshWCMPDRY397iR2o1tNS2s87iwG/Z7Jv4eaF4HhhyNduDmguPoB12TorCph7NBmlasGXth8YoSLn/Cs4NEZZhbhck8B2ofMzMQ0btyaMApg1uVvEgF3Pn3BZlYrTpkjcxzU+EEbVODqylp2+7EwyO7XHeeuzCe9OG0l200cnFz4mP7g55J8AEmbNj9qrqiqOrA4Rx9Yb7Lfyi/euh1dMZaORgF3OuWfea0uHpbvS2IIpvTpn+o17zqfOIZrAP2/j3rOf7LYqJ6wAXuMxt/G39E/VA+saPvLm/wBF1ETVOeRvBt4i66RN/wB5v8Sr8RVUr5V2Als5Y68jPTYbgG3Aeiiq1dWWvLRwt6BYWeFMsKbkXEVntLZCRwPqiO3MHTxRO4lmfv8AdP8AKvNZSfWEcz81qOKCRjhwjldCOwtaR5h60VYlldeEadQzKT7uP+RbwNuWFwP2pWt/K8epC84hBldbiEUdS5WhvOW/4Q39VnH4M1pW7nAE9Vxcfp3J4Vb1L852Wy2hmnZ0lH1tySDu9k+TkKnqLvb2NHlZGNkDnjDD9oPjP8VwPMhK1Q8hzhxY63gbJSkt3ZeR85AazH7+/tK2LYrOA6HpH5PhubW5di87B4oGyyROOkgBF/ib+oPktmNwXs8cRqlKtJYczbgjUELXpUlrUTT2v5xasxptm5TrtXBaFxO4XPgP7rmLaj22jsRHCdpKiSF0T3XaeJ36208vNC3ECpA5WVMJhmol1fWdUq5lDDjO20Yv+zdjCewNc4+iVqlvT18LxvOcH+G/6psoD9Rn+CAW72uCAbDQ5zPId7BkaeRkIvbub+ZYqHKGbw++kGGC3PKw/P8AuB9v5s1RlHBuUdp9keq3bLMvWG25gsO4Bo8lQxSTpKxx4NN+5uvrZFthovae87yfW5+SaqdXD27POFtZTHHDxlhmPE6+H/KA7RU3T04bzLvQI7BKBmZ8TXfJLeJV5p4/a4Zj6fosylmzArveVpLdiT7FrTlc8Do535x7twOwABa8Np+kdIeGRy341inTOLgLX0R7ZjCcsOd3/kOXu1XrqlU06WZtDoIJKYapYbamWWUmekYRvhY0HsfldfuMZ/EitNTgta4jW2Uqvsm2/SxHc5gj8nhbcNl9kNJ94C3yWNWY3KjgfPWNINZMfobUEIb/APrl8rOoMc7TwI8EBrsK/wB2QPdkjdIzsc3N5G47k/YbCH0zw4atdI3uIB+arVeHxhsEu7IejP3Xg28D6qlLFlLqe386+fnB5Vv4yhspS26EEaht/Ak3TVUuaRlPE69SqYHStD3kfYbp36fJXBHdyzcRUzPmlqhGa3IShjuxYqIAwOy2Oa41zNPvNB4bgl7E8FfE1rQ2zGiwy7k2VGIPil0vbQ24blpr8SdOMoYB3ItKvUUAcN51IVQbnUHjE+nw8jU7zuCsbUYj+y0pY3/uytLGgbwDo53ffKO3qRarkipQXSkOktcR39rqLvhHWe5KeA078QrxLJqxhzkcLN9xgHK6fpdc9LU+lde/kJeq/VssZdmcH/Z4Ioj7xsXfef8A2v4p0w4XNhvaQ/zt6XQSk+sn6mkk93/FkWoJssxPA6LKquXfM251i2IHVyjgJTwnZoQVcxAsze3sec1u4iy9yMvMD97zTJiMlgBxJv3BLbR9Zfk0+irUYsbmL4eo1QFjytNdVCC8nmsqGRRAuY4CwFoH2gxBkYcW6uIIHV1pPwYEsqGcS1sg+8xxF/B6NY17QB53Q7BI7S/ea9viL/JblABKJ5/rWHK2IWXHzZ4Y5OIzB3afZv4hbYpPqm8bFzCDuI94X7j5Ia+p6GXoj7pAaeokl1/FyJRx2EreWR48wfVc62HZuO72YVTLWztQ0Ehoy2dzvv5eCFbWU/R1ch+zLaUdjxcj8V0Tw1jWlxv72reu3/JWds6Uy0rJm+9D7L/uONx4G/iEOkwGI7DpA1RlIbwgGndmZlPDzCH1eCNdqtWH1l9OI4fJFo5M2i0TmpNpL9VxrKUVK1jeQaLnuSxh8uefOeLrpk2rm6OERj3pN/U1VNm9mXucwkWBIJ7EzRqKtJqjneJ1gTUVBw1nXmHLh5PEwNPy+aHbCPaKaU/EXm3G4Fh6InjIy0L7bhFGwfiK53snLL+0sa1xyA3cOGUXLif4b99lh06fSUmN+2CUBla/P9QhVYM5jXvO9/oUa2XhyRtJ+070H/Kr1WOCWQRuAaDwHXuC3VFWGPjYNzN6HUaoy5G46zQyZhaFHtJeHXsAD6hCtv4c1GHjfct8r/IqYjXFzQGcbHzV/HY8+HOv9ksd4nKf5lShdHQnnAVFK5Se77zhz/RdLhjy09OwfA0ntIB+aWqTZUzO5Ap/lw3o3R3Fwxg1+6N3ktf4hiUbKoOoufxLYdMjG8B0Deie93J+buAv81Xe3I63wvkA+6SJGfleFp2px1rY3hoIc85D1aAnyW6eXMYHcJYr/wAceUH8pZ4IKoxAdhv6D/suzDNYe7xvwqYOhdztc+FknbT40W0gLT9po72khEcf2h/YKVgaAZJdSOTN1/Nc0nxV7mZCbjMXd/8AhVsDgi56UjS/lAVKoXMOJnU/o0xY1Ec7T7w6MDr98/JOlLSWcC7QLlH0XYiWTyNHFgcBzyuA/rXZmTjL7W47jyukPiNIJiGA208onWdxrveU6zD2++8hreJP+apcxjE/ZLIPq+HSaZ/4fh9exXseqXe1G83c2zgeBHNvd6FKE9SboVGlc3jmHpXS7m/l/uA58Af7Xt3Lzq5xJPWSeJTVsVhYgie8XJNxfs007yfBDb3R/DMRuwR2HwgjTd6m539ScxVao1PLDsnKMFBh4YC4byF7oaEmQX0F7nuVbMRGBfX/ACywMQc1jrnc09uugWUIky1GvY76S5iOIguLvsgsaO85fmqcjrOd1XCX6+uLaWM8XSA/hcT8kYxV1ulI5X8URqZA14kwi0QllHvYT1HICL9vqohcNbYW7fUqIZom8ZNA3gmYZogeRI81ow4ASNJ5+ui24NMH5ozv94d60/sTmyDqcPVao0uhhNzeVcXpS6drvi9o9yL0BzGQfuG3WLgrc+izRB3EHyWrBhe7u30VHqZqfdpLgAXtBeJVPRSQHg24d/EbHyKasOnaDkeLxyAseOYP+X7QEAx7DOkjDhwN/kQimHwOdC34m28lWqVamp46j1lXANwdosbQ7GSUs3s3dE43ZIN1juB5H1RPDMOEcZkk3AX14p7w+QFuWTVvXr3W5L3iezbJmjo3AfunUf2VWxr1FCt94gmJFI5X+/CcnpsNdVVBmkFm39kHkNydIIgxug13BWm7Izg7m2530RfCsJax7Q4h794A1AtxK6vX6Sw4DYQpxFJVLA3PZNW2LMlAGcXFg8B/ZKWAUjY4nvOjn+wD1Czn/IeKc9r7PLWctw5uO5K2LOEcWVu5oyjrJ1cf85qFe65BxMFg1vTBPG5irV1Npcw4G6mLYk8yNDd7rDvP/KHSykuKIUMWaUOO5jel7w3T81lrlFWzHgIzmJuBGDCX5nWGoa7L3NFk3yRtfTzN/cP5fa+SSNk5ACb8de9OmGOuS34gR46LGxHVq90piLlQeUWKAi+nMDxTLWQ543ntA7kt00OUA/vAeCa8MGaLX98+gQq31Ay2IOUK04ztqwgn72bxAH6I1gk4fQNed9O8PP3fcd5PB/hWNv6IdPEz42u83WHmES2awEwh0bvahnba/IOBY9p6wHX7lutVX+Ml99/DYwFj0hI29d4n1NY6vqn33OBjjHIAez5696HUmDPltkaSb2I5cNU4Ydsg+FkcgF3Me9r7b7teW3/Kn/Z3ZtscdRLYWe4ys03XaC4fizIj45KQK0thoPDQwLqFGZ/d5xTZrEDDWRPvYZ2td91xDT5HyXfsOqM4lhPvx6gc2kBwt33XzdVuAkcBwJCe9i9uXtqmOmdo4MYXdjQy58L95V/iWDNUCqvAe/WCWzgrfUbd86JtQ32IZhwuwnq94A/mSTLWMa87rHXsXU8Uw1s8L2CwD9Rya8ajuPzK5HW4A/O5hBDgbEHgsjDBT9RjeEq50yjcQ5h4bLusOzei9JhJL2NYNxueoXQLDY4qZzGvJzutZo1NuZ5BdElqBDGCy3tbz8ktXOU6bQtesyWCjUzRPgsm8C/UChtXQuyFpu0faPIIgzFyTma7Ub233K5Wu6SIE6G+oS2g1iK1KtMgPE/F8HZJDExjspZdwB43NvkUTxGH2XA73Rsv22sl7aKsy1LgNzGtb4C58yUwTm8LCftMYPMpioGCrfvjtvpPP11i659ie0qIPW1xEjwNwcfVYTow5IvHelEoVFU6KcObwA706YdO2djTazrXt2JMq4M7x4JrwqAxt6Q6WsG9nEq2LylFPGBUHWGoqcZMvMEKlhmHGPQ9Y8UYcAGF53aAd62VE7MgcdL28VlXIBHOL9K2thvB1PhpIew7jq2/AqUNbCw9GXAP3W5nqV2eoB1bubpolLa/CQXCdhIOl+3gUSkgqNlc2v5yQS4IbjD8lWHOLb24K6JywAE9hP6oE3CpJWMlPsGwzDietE6OW7cjh2FUZVGxlnVSNOE91VSALul7r39Ec2fpA1hkN7uG88ByQiDZprnA3t1JolAay3IKtxwmfi6q5RTQ77xfxD2nFx7uoJZr2CQWG7VHcRxBgBHPRA2QuabNGYncP1Raems0cOuVdYqzYVYlXHw9HA4/acGt80bqqToh7XvnyWrEMP8Aqm3192/fc/NPfyM1r84UKNxAuFuLLJ2wOfUHrSf0B6S3AJgw2bKWjnr5oWK62s51zIVliop7OezlI7zOiPUoyNsfhv4lUzGDK9x3eye/KFV21xQx5Mnwlp8j80moLsAIm56Qqnj+IofSTD9fA4fC4eDmO/qThhbQ6EcnNv2G36pe2rZ0tJBMN7JMrux40Pixeo6t5pnRsNnN9odnEenmtB7vRQcrj8yVXcdscsJIe1xFrE3Pfv8AMHxRqZrWwObfTI7zBSRgNc4Nc1p32Nuo6keq17fbWGmprM1fJ7N+DQRrdLUqTNUyjcxTEUDn303nEsRo3C0hHsyF2U8DY6hV4ZbcV1CHZ9s+DEW9poMjDxuNfMLlBFl7LC1xXDLxU2/UUrr0TZhxn0B9G214npQHnM+ECOUcXM/8cngMp629acK3BIp2hw962jxvIG4OHFfNOyu0j6OdsrNfsvYdz2He0/5oQF9B7P7RRzU4lgdoTq072niCF5z4hhf49TNbqn8dksCW+ZTNjOZY1hFVTYmwysLxK76tzCS1wFh3EX1BXVX0f+2HiiUpZKxpIBIOnUbcFUx+pDIrdSUxNUVQthsLQi13qFVO94oUkR6QBp1JsU2u3Dk3f3BLuy8RcXPPWB1De4+gTDWSBrQOZt5JKrvaN4t81QKJzLEKkSyki/tuJN+s3snTE2ZYoR1ehcgbcHAqrcL5+4alMWNsvHGRuDL/AIv+UzWcEKBGHYZ0HvbSc4lgJcTzJ9VEQewA2WU+KpjWWXdn8HDgZZPcbqL8SFuxHEw+4Gg3AIvUt+rkA0YxjrDrtvSaH6pNPnMXMEh1JjfJXtcyOPjbOfQfNasXqWu+pG9rRryedfSyEuYWRxTjm5p9R80P/anF5cd5JJ71y0bm49mcFUEW7fvGHZSfNnY/eHEEHrA+YTRBhAtci/IFK+AtvO2QbnDK/tHuu+Sey5LVvq0mfjXZHsOMDyU9iQ42HBVTUtBs0d9kVqYMx9FSfRc0G0rTdSOtN1DL1q3LZ41Kq01HZEYKccB3qbReqyhriBpNmxIdD32V2PCWQM0N3He4jXu5Iq9waEIqi55VydLSFrVKuhOkX8UpC91hrqqj4DZzCNNCO7Qpmhwx2psq81G65uOHquzECaSYkfTyir+yX1A13d+5WaKn+uHJot4I9S4YRc8N/fwV2mw9gBzOYL6cL6qxqEwlTGKL2i/iFWQxzhy06yVS2pGZo6nvHomOvoacBrXSN36DmsVMdKQ7ObgOueolcjZSDaDWsuhCnjwi3g9KZqWaDi5pLPvt9tvmAO9DcJlILXEcLEeo8Lp2oMToo3gMDsxOmiKx0lJI5zAxuYbxax1AII7img9wQeOsE+J6NyxQ2PZ4fqIbXmGUW3cD1HUL1jGEtna9jtWyN06j1dYKbcQ2Pa9tmO3G7c3C/C4QqXCZYm5XtOmocNR2XHNUJZbMNxGKeJpVdj2WMG7LMDaURHe27SPJcT2go+iqZWfC9wHZe4T/AIhj0lDV5yC6GTUt5HjZJe1uIx1FU+WMENdbeLG9tV6D4ajrVL/1YXv2xHGhctuIMCNKcthNp3QVMLCfq3OyvHD2yBfuNik6yt4fE50jQ0EuJFrc+C18RSWrTKttEcO5VtJ9T0FNYOB+yb+qXdpasuuE2UhJhaTvLGk9tglTHKXevC2ymOYMhqxLTGCsLYmt4vsXdQJ0HzVnG5rXHwlvz/Vb6CGxb3E9gGiozN6R7gdxN/O4S7G5jKkNVzHhN0sA6MPt7RaPDetVTiLXwsAFi0Bp/h4ojWN3jhuHogRozctHC6qDLUcri7cNYszMOYqJmiwZlhmOvHVRO/yVEdNVLy++DNBKBxjd6JLpaXOn6h9x/Z6kJaNF0cjm8LkjsKFSfKpEXw5uzAy3S0QfSmM726juStU0bmGxCcsMfqQqGJ0pa6+9pV6dUqYRPrKnvlfZJ/tkJ2/afZB7ikdmJti3ADmUyYfXNc3fo4IdW5Oa0XxdIk5pfNRdWLh3ahTp2D7QsoMfgb7xd3NKGATEzRY/SDDEcXNW26Dkl/8A/MoANGvP4f1Wk7dR8G5etxv6K4RoE4Wu39YxPbm3LW6SOPUkX/zilaq20bb3r9Q0Hgl6oxOapflbcM48B3lXSkTqdO+GTAufrNhHqbaK+kYB9PFbX4gXDIbCTlz/AL9SD4ZKyNthYkDU8B2LNOcz3Sct3aUJjwhDh0F7C1uPOesQLsoaSevtVMQZWgczdE5xmAPNaq4WtpuCqsNTewCxbxeW9VF3eWq2TH23jnf5LW8B89xvbdeqwWJPP9EyTsOyaKLbTslM+zZw4EeSMV9cY54ZR7sjAD2sNv5SzwQqhkDiY3aZtx5Hgr00OemLHaPgdnF+XuuHZax/hV+NjBVQCQfdjpHOOoLmh7Dry4FW2YhdtyOojketKWzuJFoDSmGqecudh3bxwI5EIOYqdJi18PlfKfAwJtJspS1zHD3Hcxuvzt+i5Vi/0SVcbvqssreBBDT3grsrOjk11Y7qOh8VJ4ba3PanMPj6tDRTpylioPVa/jOFU30ZVzjYx5Bzc4fJPuzOw0VF9ZIQ+Xyb2IpiG0ORxbv7rIJV425+guexM1cZiMQuXYdkcpYRVNzOj4Ji4kjA4jRaMYiv3kJQ2SnkEli1wB5gp5kpHPI04jUrNqLlNovURaFXMNt5qDLX6m/2Q3LlPfco3WNDWnmUHkbqlDvIoNm1hGbK4AqrXPaxtxyVWaa5yj/CvFUbsPVZRaESlYi5lNridVF4YdFFeaNoYZ7MF+LiPC6rVVP0jQR7w3fotlRVZnZdzRoFI5LaLokoZetx3gilqCyQX52KN1lEHt13HcVVrKUP1G/1RnDngsAdyVrycRV0FRd4gYvhbmnq5q9hrSKcO4tcR5A/MprrsGDvdsRy4oazCAI3MsW3dm8gPkiGrdcphExSOAb98G10ZDekbqPtN5dYQ3/U27j4FH20Jbpe43IVPQsY73M3LS4UIynQxqm4OgN5QdNE7h4EheDSxHn4/wBlsxBj3gBrA3ustEVAR7x7gmlta97QvhPbY427mA9tyrHTutbcOAGnktJeG7tPVV5Kg8PH9F2UtJ0EMxTaZRv+0fkjGGi0Z6ygWFw+z6lHqWQW0SrgbCLYj6bRgw+FvRgkbkDrZ8znA9yPn2YB2JBxPELPNlCoToJm4JOkdmmaOkLZXX4jResRZZoPWUUwR7Z223OG4rzilEQ2xHNSWObWaIrfMyneK/QG9wmbCm9KM2+Ros5p3SN3buJtoRxCXg8tNkTw+tDSCDYjijVLkQtVCym28o1sMlJIBq6F2sTuLR/6bjzbu7LFM2GYrdmu5EYpIalhY8Nu7eODjwcOTv8ANVQqtnXxMcG+23gR73ePmPJVZhU75nCsrjo6uhm/9n4jcdysRRXSxRbQZLtPDh1hFaXaVh6kMoROqUanDWTEMHDjq0HuWykw5jBuA7gr/wDqzHDeFpc9h4rjfa8oKlS2VhLlA0A3siMclxfwVOlpSdTo3r0JXurrw0ZW/wCdiqeqJn1Bnaw1M1VrrlDHq3GC7vWqrjyi3FBjVOy9WDoRd9+S3TN0P736LMUVh2rdNDoOrXxUiNM4zQIW2UR0Ya06kqK1xCfyllaWlWh7T3pkkpQ7tVCqw8gLorTxIOhgN0xCJ0c2ZiGyu1sVZoW23FTG6oBSXhU62JsefArMlS4b9e0LXJHdVnMe3cbjkdQqkRUIpm01g+EA+F1Uqa4D7IBUfOPtNI7NQoYmvadRcc7jRRGVRV1IlCXEAVSlcCrsmGX3EeK0nC7byjqUE0EamNjB0gHJSCiLjc7kR6BrVplm4BFFQnQS1wdp6llyjK1GsGgu0IJT05cdU1YYywAQ2ttE8W+VLCFMU0iA6lzXEoCXldNxJt2BKOIUNypV8rXiXw5gFIMC7OVpjmA4HRP3ShzbOAISP/pRBuOCasOeXNAO9VrMGbMIbGIDZpXrtmopNWHKfEILU7Mzx6gZxzbqfBNL4iF7hlIVVqkQK4mog0N++JlPUOadbhM2F4+7QE3HX+qI1FHFL77Rf4hofFD5dncusZuOR0K4uDqJd8RRri1QWPvjL9a2nl1lia796wv+LQqgdnqE6gOb2Od87rETXNFnA960S0J3td3KwqsIBKWXQOR4y4zBqNvxn+J39laingi/7cYHWdT4nVBf2R/ElemUfO5UGoYRqQP1OT4y/VY2XaDy3KuxxOrl6joSdwPaVZjowPeN+oIRMremgsszTTFa6g3K3SdWi2QU11WCzAdaaIoL2Vlsdjc7lcZABp4rXUx8O9SBAGrmNoOkpXEkqK8AVFMv0pEuvFgqU9Sr7lWkpL8laKUyB9UBVVMHa21WiODKjj8Odwt5rUcPfyaumiuJFrXg8TFbGPurX7A/4Qs/ssnJRONRDtaVH0t1VnIaCBqSijqN54FaX4Y4/ZKiWSqvExde0qu5p60yHBX/AAlY/wBBf8Porho6uMpjjFroSVvhogmJmAu5Bb48C5kKcxlXx6cDA9PTgcEZw6A3BtorUOFtb1q2GgblF5m1sVn0Eq17tEDqAmCVl1Qmo1UzsPUC6QC42Ujq3NNwib8PWv8AYOpUmj0yEazfS4wDo7RXmOa7cUNZRDiPJW6ekb8Q8bLojVFMarpLrYjyW1htwXqCID7V+9bsisEJiDPNZa128LU7DWHcFYMR5jwWMjuY8FfI3KVDEbGVHUFtwB714MTxub4WV6z/AN3zWPb/AHVGTsMIKh42g90Uh4FZbRu5K/Z/Us5Xc1GUdsnpT2Sq3D+asMYBoFnozzUDF1pQuTuZ7ZZR0d1gLOdXFuMHMdEovWZRdZZ1zNN1m6iiiXkupmUUXTpMyzdRRdOkJUuoookSXUKyounTzdS6ii6TMXUKii6dPJWCFFFEtMZQvJaOSyoukzGUclMg5BRRdOvMdEOQ8ApkHIeCiiiTeQBRZUUTpFkFZUUiRIVCoopkTKyCsKLp09BS6ii6RM3UUUVpE//Z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Test Yourself?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Can the government prohibit the sale of violent video games to children under the age of 18?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Brown v. Entertainment Merchant Association (2011) 7 to 2</a:t>
            </a:r>
          </a:p>
          <a:p>
            <a:pPr marL="0" indent="0">
              <a:buNone/>
            </a:pPr>
            <a:r>
              <a:rPr lang="en-US" b="1" i="1" dirty="0" smtClean="0"/>
              <a:t>No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“Video games communicate ideas – even social messages…”  - Justice Scalia</a:t>
            </a:r>
            <a:br>
              <a:rPr lang="en-US" b="1" i="1" dirty="0" smtClean="0"/>
            </a:b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Test Yourself?</a:t>
            </a:r>
          </a:p>
          <a:p>
            <a:pPr marL="0" indent="0">
              <a:buNone/>
            </a:pP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Are protesters at military funerals protected under the 1</a:t>
            </a:r>
            <a:r>
              <a:rPr lang="en-US" sz="3600" b="1" i="1" baseline="30000" dirty="0" smtClean="0"/>
              <a:t>st</a:t>
            </a:r>
            <a:r>
              <a:rPr lang="en-US" sz="3600" b="1" i="1" dirty="0" smtClean="0"/>
              <a:t> Amendment?</a:t>
            </a:r>
          </a:p>
          <a:p>
            <a:pPr marL="0" indent="0">
              <a:buNone/>
            </a:pPr>
            <a:endParaRPr lang="en-US" sz="36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http://abcnews.go.com/WNT/video/supreme-court-rules-hate-chanting-protesters-first-amendment-military-funerals-politics-13042548</a:t>
            </a:r>
            <a:endParaRPr lang="en-US" sz="2400" dirty="0" smtClean="0"/>
          </a:p>
          <a:p>
            <a:pPr marL="0" indent="0">
              <a:buNone/>
            </a:pPr>
            <a:endParaRPr lang="en-US" sz="36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426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Time, Place and Manner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Can a neo-Nazi group march through</a:t>
            </a:r>
            <a:r>
              <a:rPr lang="en-US" b="1" i="1" dirty="0"/>
              <a:t> </a:t>
            </a:r>
            <a:r>
              <a:rPr lang="en-US" b="1" i="1" dirty="0" smtClean="0"/>
              <a:t>Skokie?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 smtClean="0">
                <a:solidFill>
                  <a:schemeClr val="accent2"/>
                </a:solidFill>
              </a:rPr>
              <a:t>“Viewpoint Discrimination” 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Time, Place and Manner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Yes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 smtClean="0">
                <a:solidFill>
                  <a:schemeClr val="accent2"/>
                </a:solidFill>
              </a:rPr>
              <a:t>“Viewpoint Discrimination” 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Test yourself!</a:t>
            </a:r>
          </a:p>
          <a:p>
            <a:pPr marL="0" indent="0">
              <a:buNone/>
            </a:pP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What are the limitations in schools?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What are the limitations on the press?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our </a:t>
            </a:r>
            <a:r>
              <a:rPr lang="en-US" sz="3600" b="1" dirty="0" smtClean="0">
                <a:solidFill>
                  <a:schemeClr val="accent2"/>
                </a:solidFill>
              </a:rPr>
              <a:t>Civil Society</a:t>
            </a:r>
            <a:r>
              <a:rPr lang="en-US" sz="3600" dirty="0" smtClean="0"/>
              <a:t>, the Supreme Court will consider:</a:t>
            </a:r>
          </a:p>
          <a:p>
            <a:r>
              <a:rPr lang="en-US" sz="3600" dirty="0" smtClean="0"/>
              <a:t>Is the government’s action/law </a:t>
            </a:r>
            <a:r>
              <a:rPr lang="en-US" sz="3600" b="1" dirty="0" smtClean="0">
                <a:solidFill>
                  <a:schemeClr val="accent2"/>
                </a:solidFill>
              </a:rPr>
              <a:t>reasonable</a:t>
            </a:r>
            <a:r>
              <a:rPr lang="en-US" sz="3600" dirty="0" smtClean="0"/>
              <a:t>?</a:t>
            </a:r>
            <a:endParaRPr lang="en-US" sz="3600" dirty="0"/>
          </a:p>
          <a:p>
            <a:r>
              <a:rPr lang="en-US" sz="3600" dirty="0" smtClean="0"/>
              <a:t>Is there </a:t>
            </a:r>
            <a:r>
              <a:rPr lang="en-US" sz="3600" b="1" dirty="0">
                <a:solidFill>
                  <a:schemeClr val="accent2"/>
                </a:solidFill>
              </a:rPr>
              <a:t>e</a:t>
            </a:r>
            <a:r>
              <a:rPr lang="en-US" sz="3600" b="1" dirty="0" smtClean="0">
                <a:solidFill>
                  <a:schemeClr val="accent2"/>
                </a:solidFill>
              </a:rPr>
              <a:t>qual </a:t>
            </a:r>
            <a:r>
              <a:rPr lang="en-US" sz="3600" b="1" dirty="0">
                <a:solidFill>
                  <a:schemeClr val="accent2"/>
                </a:solidFill>
              </a:rPr>
              <a:t>p</a:t>
            </a:r>
            <a:r>
              <a:rPr lang="en-US" sz="3600" b="1" dirty="0" smtClean="0">
                <a:solidFill>
                  <a:schemeClr val="accent2"/>
                </a:solidFill>
              </a:rPr>
              <a:t>rotection </a:t>
            </a:r>
            <a:r>
              <a:rPr lang="en-US" sz="3600" dirty="0" smtClean="0"/>
              <a:t>for both parties?</a:t>
            </a:r>
          </a:p>
          <a:p>
            <a:r>
              <a:rPr lang="en-US" sz="3600" dirty="0" smtClean="0"/>
              <a:t>Is government’s action/law </a:t>
            </a:r>
            <a:r>
              <a:rPr lang="en-US" sz="3600" b="1" dirty="0" smtClean="0">
                <a:solidFill>
                  <a:schemeClr val="accent2"/>
                </a:solidFill>
              </a:rPr>
              <a:t>neutral</a:t>
            </a:r>
            <a:r>
              <a:rPr lang="en-US" sz="3600" dirty="0" smtClean="0"/>
              <a:t>? </a:t>
            </a:r>
          </a:p>
          <a:p>
            <a:r>
              <a:rPr lang="en-US" sz="3600" dirty="0" smtClean="0"/>
              <a:t>What </a:t>
            </a:r>
            <a:r>
              <a:rPr lang="en-US" sz="3600" b="1" dirty="0" smtClean="0">
                <a:solidFill>
                  <a:schemeClr val="accent2"/>
                </a:solidFill>
              </a:rPr>
              <a:t>actions</a:t>
            </a:r>
            <a:r>
              <a:rPr lang="en-US" sz="3600" dirty="0" smtClean="0"/>
              <a:t> took place or was the speech just words/beliefs?</a:t>
            </a:r>
          </a:p>
          <a:p>
            <a:r>
              <a:rPr lang="en-US" sz="3600" dirty="0" smtClean="0"/>
              <a:t>Is there a </a:t>
            </a:r>
            <a:r>
              <a:rPr lang="en-US" sz="3600" b="1" dirty="0" smtClean="0">
                <a:solidFill>
                  <a:schemeClr val="accent2"/>
                </a:solidFill>
              </a:rPr>
              <a:t>balance</a:t>
            </a:r>
            <a:r>
              <a:rPr lang="en-US" sz="3600" dirty="0" smtClean="0"/>
              <a:t> between the rights of the individual and the rights of society?</a:t>
            </a:r>
          </a:p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Defining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43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0943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700" b="1" i="1" dirty="0" smtClean="0">
                <a:solidFill>
                  <a:schemeClr val="accent2"/>
                </a:solidFill>
              </a:rPr>
              <a:t>Establishment Clause</a:t>
            </a:r>
          </a:p>
          <a:p>
            <a:pPr marL="0" indent="0">
              <a:buNone/>
            </a:pPr>
            <a:r>
              <a:rPr lang="en-US" sz="5800" b="1" i="1" dirty="0" smtClean="0"/>
              <a:t>Wall of Separation between church and state</a:t>
            </a:r>
          </a:p>
          <a:p>
            <a:pPr marL="0" indent="0">
              <a:buNone/>
            </a:pPr>
            <a:endParaRPr lang="en-US" sz="5800" b="1" i="1" dirty="0" smtClean="0"/>
          </a:p>
          <a:p>
            <a:pPr marL="0" indent="0">
              <a:buNone/>
            </a:pPr>
            <a:r>
              <a:rPr lang="en-US" sz="6700" b="1" i="1" dirty="0" smtClean="0">
                <a:solidFill>
                  <a:schemeClr val="accent2"/>
                </a:solidFill>
              </a:rPr>
              <a:t>“Lemon Test”</a:t>
            </a:r>
            <a:r>
              <a:rPr lang="en-US" sz="6700" b="1" i="1" dirty="0" smtClean="0"/>
              <a:t> Lemon v. </a:t>
            </a:r>
            <a:r>
              <a:rPr lang="en-US" sz="6700" b="1" i="1" dirty="0" err="1" smtClean="0"/>
              <a:t>Kurtzman</a:t>
            </a:r>
            <a:r>
              <a:rPr lang="en-US" sz="6700" b="1" i="1" dirty="0" smtClean="0"/>
              <a:t>, 1971</a:t>
            </a:r>
          </a:p>
          <a:p>
            <a:pPr marL="0" indent="0">
              <a:buNone/>
            </a:pPr>
            <a:endParaRPr lang="en-US" sz="5800" b="1" i="1" dirty="0" smtClean="0">
              <a:solidFill>
                <a:schemeClr val="accent2"/>
              </a:solidFill>
            </a:endParaRPr>
          </a:p>
          <a:p>
            <a:r>
              <a:rPr lang="en-US" sz="5800" i="1" dirty="0" smtClean="0">
                <a:effectLst/>
              </a:rPr>
              <a:t>The government's action </a:t>
            </a:r>
            <a:r>
              <a:rPr lang="en-US" sz="5800" b="1" i="1" dirty="0" smtClean="0">
                <a:effectLst/>
              </a:rPr>
              <a:t>must have a secular legislative purpose</a:t>
            </a:r>
            <a:r>
              <a:rPr lang="en-US" sz="5800" i="1" dirty="0" smtClean="0">
                <a:effectLst/>
              </a:rPr>
              <a:t>;</a:t>
            </a:r>
            <a:endParaRPr lang="en-US" sz="5800" dirty="0" smtClean="0">
              <a:effectLst/>
            </a:endParaRPr>
          </a:p>
          <a:p>
            <a:r>
              <a:rPr lang="en-US" sz="5800" i="1" dirty="0" smtClean="0">
                <a:effectLst/>
              </a:rPr>
              <a:t>The government's action </a:t>
            </a:r>
            <a:r>
              <a:rPr lang="en-US" sz="5800" b="1" i="1" dirty="0" smtClean="0">
                <a:effectLst/>
              </a:rPr>
              <a:t>must not have the primary effect of either advancing or inhibiting religion;</a:t>
            </a:r>
            <a:endParaRPr lang="en-US" sz="5800" dirty="0" smtClean="0">
              <a:effectLst/>
            </a:endParaRPr>
          </a:p>
          <a:p>
            <a:r>
              <a:rPr lang="en-US" sz="5800" i="1" dirty="0" smtClean="0">
                <a:effectLst/>
              </a:rPr>
              <a:t>The government's action </a:t>
            </a:r>
            <a:r>
              <a:rPr lang="en-US" sz="5800" b="1" i="1" dirty="0" smtClean="0">
                <a:effectLst/>
              </a:rPr>
              <a:t>must not result in an "excessive government entanglement" with religion</a:t>
            </a:r>
            <a:r>
              <a:rPr lang="en-US" sz="5800" i="1" dirty="0" smtClean="0">
                <a:effectLst/>
              </a:rPr>
              <a:t>.</a:t>
            </a:r>
            <a:endParaRPr lang="en-US" sz="5800" dirty="0" smtClean="0">
              <a:effectLst/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Test Yourself!  Establishment Clause 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Can Congress open their session with a prayer?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 a student lead a prayer at a school graduation?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effectLst/>
              </a:rPr>
              <a:t>Can schools allow student-led prayer before a high school football game over the loudspeaker?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 a courthouse display the Ten Commandments?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 a crèche be displayed outside of city hall?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 a Christmas tree be displayed outside of a publicly funded hospital?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Can tax dollars support a deaf interpreter at a parochial school?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</a:rPr>
              <a:t>		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6096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i="1" dirty="0" smtClean="0">
                <a:solidFill>
                  <a:schemeClr val="accent2"/>
                </a:solidFill>
              </a:rPr>
              <a:t>Test Yourself!  Establishment Clause 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sz="5900" b="1" dirty="0" smtClean="0"/>
              <a:t>Can Congress open their session with a prayer? </a:t>
            </a:r>
            <a:r>
              <a:rPr lang="en-US" sz="5900" b="1" dirty="0" smtClean="0">
                <a:solidFill>
                  <a:schemeClr val="accent2"/>
                </a:solidFill>
              </a:rPr>
              <a:t>YES</a:t>
            </a:r>
          </a:p>
          <a:p>
            <a:pPr marL="514350" indent="-514350">
              <a:buAutoNum type="arabicPeriod"/>
            </a:pPr>
            <a:r>
              <a:rPr lang="en-US" sz="5900" b="1" dirty="0" smtClean="0"/>
              <a:t>Can a student lead a prayer at a school graduation? </a:t>
            </a:r>
            <a:r>
              <a:rPr lang="en-US" sz="5900" b="1" dirty="0" smtClean="0">
                <a:solidFill>
                  <a:schemeClr val="accent2"/>
                </a:solidFill>
              </a:rPr>
              <a:t>YES</a:t>
            </a:r>
          </a:p>
          <a:p>
            <a:pPr marL="514350" indent="-514350">
              <a:buAutoNum type="arabicPeriod"/>
            </a:pPr>
            <a:r>
              <a:rPr lang="en-US" sz="5900" b="1" dirty="0" smtClean="0">
                <a:effectLst/>
              </a:rPr>
              <a:t>Can schools allow student-led prayer before a high school football game over the loudspeaker? </a:t>
            </a:r>
            <a:r>
              <a:rPr lang="en-US" sz="5900" b="1" dirty="0" smtClean="0">
                <a:solidFill>
                  <a:schemeClr val="accent2"/>
                </a:solidFill>
                <a:effectLst/>
              </a:rPr>
              <a:t>NO</a:t>
            </a:r>
          </a:p>
          <a:p>
            <a:pPr marL="514350" indent="-514350">
              <a:buAutoNum type="arabicPeriod"/>
            </a:pPr>
            <a:r>
              <a:rPr lang="en-US" sz="5900" b="1" dirty="0" smtClean="0"/>
              <a:t>Can a courthouse display the Ten Commandments? </a:t>
            </a:r>
            <a:r>
              <a:rPr lang="en-US" sz="5900" b="1" dirty="0" smtClean="0">
                <a:solidFill>
                  <a:schemeClr val="accent2"/>
                </a:solidFill>
              </a:rPr>
              <a:t>NO</a:t>
            </a:r>
          </a:p>
          <a:p>
            <a:pPr marL="514350" indent="-514350">
              <a:buAutoNum type="arabicPeriod"/>
            </a:pPr>
            <a:r>
              <a:rPr lang="en-US" sz="5900" b="1" dirty="0" smtClean="0"/>
              <a:t>Can a crèche be displayed outside of city hall? </a:t>
            </a:r>
            <a:r>
              <a:rPr lang="en-US" sz="5900" b="1" dirty="0" smtClean="0">
                <a:solidFill>
                  <a:schemeClr val="accent2"/>
                </a:solidFill>
              </a:rPr>
              <a:t>NO</a:t>
            </a:r>
          </a:p>
          <a:p>
            <a:pPr marL="514350" indent="-514350">
              <a:buAutoNum type="arabicPeriod"/>
            </a:pPr>
            <a:r>
              <a:rPr lang="en-US" sz="5900" b="1" dirty="0" smtClean="0"/>
              <a:t>Can a Christmas tree be displayed outside of a publicly funded hospital? </a:t>
            </a:r>
            <a:r>
              <a:rPr lang="en-US" sz="5900" b="1" dirty="0" smtClean="0">
                <a:solidFill>
                  <a:schemeClr val="accent2"/>
                </a:solidFill>
              </a:rPr>
              <a:t>YES</a:t>
            </a:r>
          </a:p>
          <a:p>
            <a:pPr marL="514350" indent="-514350">
              <a:buAutoNum type="arabicPeriod"/>
            </a:pPr>
            <a:r>
              <a:rPr lang="en-US" sz="5900" b="1" dirty="0" smtClean="0"/>
              <a:t>Can tax dollars support a deaf interpreter at a parochial school?  </a:t>
            </a:r>
            <a:r>
              <a:rPr lang="en-US" sz="5900" b="1" dirty="0" smtClean="0">
                <a:solidFill>
                  <a:schemeClr val="accent2"/>
                </a:solidFill>
              </a:rPr>
              <a:t>YES</a:t>
            </a:r>
            <a:endParaRPr lang="en-US" sz="5900" b="1" dirty="0" smtClean="0"/>
          </a:p>
          <a:p>
            <a:pPr marL="0" indent="0">
              <a:buNone/>
            </a:pPr>
            <a:r>
              <a:rPr lang="en-US" sz="5100" b="1" dirty="0">
                <a:solidFill>
                  <a:schemeClr val="accent2"/>
                </a:solidFill>
              </a:rPr>
              <a:t>	</a:t>
            </a:r>
            <a:r>
              <a:rPr lang="en-US" sz="5100" b="1" dirty="0" smtClean="0">
                <a:solidFill>
                  <a:schemeClr val="accent2"/>
                </a:solidFill>
              </a:rPr>
              <a:t>		</a:t>
            </a:r>
            <a:endParaRPr lang="en-US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73914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i="1" dirty="0" smtClean="0">
                <a:solidFill>
                  <a:schemeClr val="accent2"/>
                </a:solidFill>
              </a:rPr>
              <a:t>Free Exercise Clause</a:t>
            </a:r>
          </a:p>
          <a:p>
            <a:pPr marL="0" indent="0">
              <a:buNone/>
            </a:pPr>
            <a:r>
              <a:rPr lang="en-US" sz="4200" b="1" i="1" dirty="0" smtClean="0"/>
              <a:t>Freedom of belief is absolute, but the government may regulate your behavior to promote public safety</a:t>
            </a:r>
          </a:p>
          <a:p>
            <a:pPr marL="0" indent="0">
              <a:buNone/>
            </a:pPr>
            <a:r>
              <a:rPr lang="en-US" sz="4200" b="1" i="1" dirty="0" smtClean="0"/>
              <a:t> </a:t>
            </a:r>
          </a:p>
          <a:p>
            <a:pPr marL="0" indent="0">
              <a:buNone/>
            </a:pPr>
            <a:r>
              <a:rPr lang="en-US" sz="4200" b="1" i="1" dirty="0" smtClean="0"/>
              <a:t>One of the most consistently protected freedoms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Wisconsin v. Yoder (1971)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Amish may keep their children out of school after the 8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 grade</a:t>
            </a:r>
          </a:p>
          <a:p>
            <a:pPr marL="0" indent="0">
              <a:buNone/>
            </a:pPr>
            <a:r>
              <a:rPr lang="en-US" b="1" i="1" dirty="0" smtClean="0"/>
              <a:t>Compelling state interest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“Sincerity of their religious beliefs”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		“Three centuries as an 					identifiable religious sect”</a:t>
            </a:r>
            <a:endParaRPr lang="en-US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West Virginia v. </a:t>
            </a:r>
            <a:r>
              <a:rPr lang="en-US" b="1" dirty="0" err="1" smtClean="0">
                <a:effectLst/>
              </a:rPr>
              <a:t>Barnette</a:t>
            </a:r>
            <a:r>
              <a:rPr lang="en-US" b="1" dirty="0" smtClean="0">
                <a:effectLst/>
              </a:rPr>
              <a:t> (1943)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effectLst/>
              </a:rPr>
              <a:t>The state cannot force Jehovah’s Witnesses to recite the pledge. (6 to 3)</a:t>
            </a:r>
          </a:p>
          <a:p>
            <a:pPr marL="0" indent="0">
              <a:buNone/>
            </a:pPr>
            <a:endParaRPr lang="en-US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  <a:effectLst/>
              </a:rPr>
              <a:t>“Words uttered under coercion are proof of loyalty to nothing but self-interest</a:t>
            </a:r>
            <a:r>
              <a:rPr lang="en-US" sz="2800" b="1" i="1" dirty="0" smtClean="0">
                <a:solidFill>
                  <a:schemeClr val="accent2"/>
                </a:solidFill>
              </a:rPr>
              <a:t>.”  - Justice Black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Test yourself!  Free Exercise Clause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Can religion serve as the basis to obtain “conscientious objector” status to avoid the draft?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Is animal sacrifice as part of a religious ceremony protected by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Amendment?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Do the Amish need to follow traffic laws and put license plates and reflectors on their buggies?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Can religious meetings in public parks be regulated?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May a city ban door-to-door religious canvassing?</a:t>
            </a:r>
          </a:p>
          <a:p>
            <a:pPr marL="742950" indent="-742950">
              <a:buAutoNum type="arabicPeriod"/>
            </a:pPr>
            <a:r>
              <a:rPr lang="en-US" sz="2800" b="1" dirty="0" smtClean="0"/>
              <a:t>Can Christian Scientists be compelled to take drugs?</a:t>
            </a:r>
          </a:p>
          <a:p>
            <a:pPr marL="742950" indent="-742950">
              <a:buAutoNum type="arabicPeriod"/>
            </a:pPr>
            <a:endParaRPr lang="en-US" b="1" dirty="0" smtClean="0"/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0999" y="990600"/>
            <a:ext cx="8382000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i="1" dirty="0" smtClean="0">
                <a:solidFill>
                  <a:schemeClr val="accent2"/>
                </a:solidFill>
              </a:rPr>
              <a:t>Test yourself!  Free Exercise Clause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Can religion serve as the basis to obtain “conscientious objector” status to avoid the draft? </a:t>
            </a:r>
            <a:r>
              <a:rPr lang="en-US" sz="11200" b="1" dirty="0" smtClean="0">
                <a:solidFill>
                  <a:schemeClr val="accent2"/>
                </a:solidFill>
              </a:rPr>
              <a:t>YES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Is animal sacrifice as part of a religious ceremony protected by the 1</a:t>
            </a:r>
            <a:r>
              <a:rPr lang="en-US" sz="11200" b="1" baseline="30000" dirty="0" smtClean="0"/>
              <a:t>st</a:t>
            </a:r>
            <a:r>
              <a:rPr lang="en-US" sz="11200" b="1" dirty="0" smtClean="0"/>
              <a:t> Amendment? </a:t>
            </a:r>
            <a:r>
              <a:rPr lang="en-US" sz="11200" b="1" dirty="0" smtClean="0">
                <a:solidFill>
                  <a:schemeClr val="accent2"/>
                </a:solidFill>
              </a:rPr>
              <a:t>YES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Do the Amish need to follow traffic laws and put license plates and reflectors on their buggies? </a:t>
            </a:r>
            <a:r>
              <a:rPr lang="en-US" sz="11200" b="1" dirty="0" smtClean="0">
                <a:solidFill>
                  <a:schemeClr val="accent2"/>
                </a:solidFill>
              </a:rPr>
              <a:t>YES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Can religious meetings in public parks be regulated? </a:t>
            </a:r>
            <a:r>
              <a:rPr lang="en-US" sz="11200" b="1" dirty="0" smtClean="0">
                <a:solidFill>
                  <a:schemeClr val="accent2"/>
                </a:solidFill>
              </a:rPr>
              <a:t>YES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May a city ban door-to-door religious canvassing? </a:t>
            </a:r>
            <a:r>
              <a:rPr lang="en-US" sz="11200" b="1" dirty="0" smtClean="0">
                <a:solidFill>
                  <a:schemeClr val="accent2"/>
                </a:solidFill>
              </a:rPr>
              <a:t>NO</a:t>
            </a:r>
          </a:p>
          <a:p>
            <a:pPr marL="742950" indent="-742950">
              <a:buAutoNum type="arabicPeriod"/>
            </a:pPr>
            <a:r>
              <a:rPr lang="en-US" sz="11200" b="1" dirty="0" smtClean="0"/>
              <a:t>Can Christian Scientists be compelled to take drugs? </a:t>
            </a:r>
            <a:r>
              <a:rPr lang="en-US" sz="11200" b="1" dirty="0" smtClean="0">
                <a:solidFill>
                  <a:schemeClr val="accent2"/>
                </a:solidFill>
              </a:rPr>
              <a:t>NO… but their children can if the state steps in</a:t>
            </a:r>
          </a:p>
          <a:p>
            <a:pPr marL="742950" indent="-742950">
              <a:buAutoNum type="arabicPeriod"/>
            </a:pPr>
            <a:endParaRPr lang="en-US" b="1" dirty="0" smtClean="0"/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96633"/>
                </a:solidFill>
              </a:rPr>
              <a:t>In our </a:t>
            </a:r>
            <a:r>
              <a:rPr lang="en-US" sz="3600" b="1" dirty="0" smtClean="0">
                <a:solidFill>
                  <a:schemeClr val="accent2"/>
                </a:solidFill>
              </a:rPr>
              <a:t>Civil Society</a:t>
            </a:r>
            <a:r>
              <a:rPr lang="en-US" sz="3600" dirty="0" smtClean="0">
                <a:solidFill>
                  <a:srgbClr val="996633"/>
                </a:solidFill>
              </a:rPr>
              <a:t>, the Supreme Court will consider:</a:t>
            </a:r>
          </a:p>
          <a:p>
            <a:r>
              <a:rPr lang="en-US" sz="3600" dirty="0" smtClean="0">
                <a:solidFill>
                  <a:srgbClr val="996633"/>
                </a:solidFill>
              </a:rPr>
              <a:t>Is the government’s action/law </a:t>
            </a:r>
            <a:r>
              <a:rPr lang="en-US" sz="3600" b="1" dirty="0" smtClean="0">
                <a:solidFill>
                  <a:schemeClr val="accent2"/>
                </a:solidFill>
              </a:rPr>
              <a:t>reasonable</a:t>
            </a:r>
            <a:r>
              <a:rPr lang="en-US" sz="3600" dirty="0" smtClean="0"/>
              <a:t>?</a:t>
            </a:r>
            <a:endParaRPr lang="en-US" sz="3600" dirty="0"/>
          </a:p>
          <a:p>
            <a:r>
              <a:rPr lang="en-US" sz="3600" dirty="0" smtClean="0">
                <a:solidFill>
                  <a:srgbClr val="996633"/>
                </a:solidFill>
              </a:rPr>
              <a:t>Is there </a:t>
            </a:r>
            <a:r>
              <a:rPr lang="en-US" sz="3600" b="1" dirty="0">
                <a:solidFill>
                  <a:schemeClr val="accent2"/>
                </a:solidFill>
              </a:rPr>
              <a:t>e</a:t>
            </a:r>
            <a:r>
              <a:rPr lang="en-US" sz="3600" b="1" dirty="0" smtClean="0">
                <a:solidFill>
                  <a:schemeClr val="accent2"/>
                </a:solidFill>
              </a:rPr>
              <a:t>qual </a:t>
            </a:r>
            <a:r>
              <a:rPr lang="en-US" sz="3600" b="1" dirty="0">
                <a:solidFill>
                  <a:schemeClr val="accent2"/>
                </a:solidFill>
              </a:rPr>
              <a:t>p</a:t>
            </a:r>
            <a:r>
              <a:rPr lang="en-US" sz="3600" b="1" dirty="0" smtClean="0">
                <a:solidFill>
                  <a:schemeClr val="accent2"/>
                </a:solidFill>
              </a:rPr>
              <a:t>rotection </a:t>
            </a:r>
            <a:r>
              <a:rPr lang="en-US" sz="3600" dirty="0" smtClean="0">
                <a:solidFill>
                  <a:srgbClr val="996633"/>
                </a:solidFill>
              </a:rPr>
              <a:t>for both parties?</a:t>
            </a:r>
          </a:p>
          <a:p>
            <a:r>
              <a:rPr lang="en-US" sz="3600" dirty="0" smtClean="0">
                <a:solidFill>
                  <a:srgbClr val="996633"/>
                </a:solidFill>
              </a:rPr>
              <a:t>Is government’s action/law </a:t>
            </a:r>
            <a:r>
              <a:rPr lang="en-US" sz="3600" b="1" dirty="0" smtClean="0">
                <a:solidFill>
                  <a:schemeClr val="accent2"/>
                </a:solidFill>
              </a:rPr>
              <a:t>neutral</a:t>
            </a:r>
            <a:r>
              <a:rPr lang="en-US" sz="3600" dirty="0" smtClean="0"/>
              <a:t>? </a:t>
            </a:r>
          </a:p>
          <a:p>
            <a:r>
              <a:rPr lang="en-US" sz="3600" dirty="0" smtClean="0">
                <a:solidFill>
                  <a:srgbClr val="996633"/>
                </a:solidFill>
              </a:rPr>
              <a:t>What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2"/>
                </a:solidFill>
              </a:rPr>
              <a:t>actions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96633"/>
                </a:solidFill>
              </a:rPr>
              <a:t>took place or was the speech just words/beliefs?</a:t>
            </a:r>
          </a:p>
          <a:p>
            <a:r>
              <a:rPr lang="en-US" sz="3600" dirty="0" smtClean="0">
                <a:solidFill>
                  <a:srgbClr val="996633"/>
                </a:solidFill>
              </a:rPr>
              <a:t>Is there a </a:t>
            </a:r>
            <a:r>
              <a:rPr lang="en-US" sz="3600" b="1" dirty="0" smtClean="0">
                <a:solidFill>
                  <a:schemeClr val="accent2"/>
                </a:solidFill>
              </a:rPr>
              <a:t>balance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996633"/>
                </a:solidFill>
              </a:rPr>
              <a:t>between the rights of the individual and the rights of society?</a:t>
            </a:r>
          </a:p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Defining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14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“</a:t>
            </a:r>
            <a:r>
              <a:rPr lang="en-US" sz="3600" b="1" dirty="0" smtClean="0">
                <a:solidFill>
                  <a:schemeClr val="accent2"/>
                </a:solidFill>
              </a:rPr>
              <a:t>Clear and Present” Danger Test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(</a:t>
            </a:r>
            <a:r>
              <a:rPr lang="en-US" b="1" i="1" dirty="0" err="1" smtClean="0">
                <a:solidFill>
                  <a:schemeClr val="accent2"/>
                </a:solidFill>
              </a:rPr>
              <a:t>Schenck</a:t>
            </a:r>
            <a:r>
              <a:rPr lang="en-US" b="1" i="1" dirty="0" smtClean="0">
                <a:solidFill>
                  <a:schemeClr val="accent2"/>
                </a:solidFill>
              </a:rPr>
              <a:t> v. U.S.)</a:t>
            </a:r>
          </a:p>
          <a:p>
            <a:pPr marL="0" indent="0">
              <a:buNone/>
            </a:pPr>
            <a:r>
              <a:rPr lang="en-US" b="1" i="1" dirty="0" smtClean="0"/>
              <a:t>1919 upholds the Espionage Acts (active opposition to war = crime)  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Amendment rights are NOT absolute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Remember, “</a:t>
            </a:r>
            <a:r>
              <a:rPr lang="en-US" sz="3600" b="1" i="1" u="sng" dirty="0" smtClean="0">
                <a:solidFill>
                  <a:schemeClr val="accent2"/>
                </a:solidFill>
              </a:rPr>
              <a:t>Congress</a:t>
            </a:r>
            <a:r>
              <a:rPr lang="en-US" b="1" i="1" dirty="0" smtClean="0"/>
              <a:t> shall make no law…”</a:t>
            </a:r>
          </a:p>
          <a:p>
            <a:pPr marL="0" indent="0">
              <a:buNone/>
            </a:pPr>
            <a:r>
              <a:rPr lang="en-US" b="1" i="1" dirty="0" smtClean="0"/>
              <a:t>1</a:t>
            </a:r>
            <a:r>
              <a:rPr lang="en-US" b="1" i="1" baseline="30000" dirty="0" smtClean="0"/>
              <a:t>st</a:t>
            </a:r>
            <a:r>
              <a:rPr lang="en-US" b="1" i="1" dirty="0" smtClean="0"/>
              <a:t> Amendment did not apply to the states until 1925 with </a:t>
            </a:r>
            <a:r>
              <a:rPr lang="en-US" b="1" i="1" dirty="0" err="1" smtClean="0"/>
              <a:t>Gitlow</a:t>
            </a:r>
            <a:r>
              <a:rPr lang="en-US" b="1" i="1" dirty="0" smtClean="0"/>
              <a:t> v. NY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	</a:t>
            </a:r>
            <a:r>
              <a:rPr lang="en-US" sz="4000" b="1" i="1" dirty="0" smtClean="0">
                <a:solidFill>
                  <a:schemeClr val="accent2"/>
                </a:solidFill>
              </a:rPr>
              <a:t>Selective Incorporation 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“</a:t>
            </a:r>
            <a:r>
              <a:rPr lang="en-US" sz="4000" b="1" dirty="0" smtClean="0">
                <a:solidFill>
                  <a:schemeClr val="accent2"/>
                </a:solidFill>
              </a:rPr>
              <a:t>Direct Incitement” Test 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(Brandenburg v. Ohio, 1969)</a:t>
            </a:r>
          </a:p>
          <a:p>
            <a:pPr marL="0" indent="0">
              <a:buNone/>
            </a:pP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Strongest protection for free speech </a:t>
            </a:r>
          </a:p>
          <a:p>
            <a:pPr marL="0" indent="0">
              <a:buNone/>
            </a:pPr>
            <a:r>
              <a:rPr lang="en-US" sz="3600" b="1" i="1" dirty="0" smtClean="0"/>
              <a:t>(KKK rally filmed by a reporter and shown on local news)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 smtClean="0">
                <a:solidFill>
                  <a:schemeClr val="accent2"/>
                </a:solidFill>
              </a:rPr>
              <a:t>“Imminent lawless action” 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                    </a:t>
            </a:r>
            <a:r>
              <a:rPr lang="en-US" sz="2800" b="1" i="1" dirty="0" smtClean="0">
                <a:solidFill>
                  <a:schemeClr val="accent2"/>
                </a:solidFill>
              </a:rPr>
              <a:t>(Test used today)</a:t>
            </a:r>
            <a:endParaRPr lang="en-US" sz="24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Texas v. Johnson, 1989 (5 to 4) Flag burning</a:t>
            </a:r>
          </a:p>
          <a:p>
            <a:pPr marL="0" indent="0">
              <a:buNone/>
            </a:pPr>
            <a:endParaRPr lang="en-US" sz="36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RAV </a:t>
            </a:r>
            <a:r>
              <a:rPr lang="en-US" sz="3600" b="1" i="1" dirty="0">
                <a:solidFill>
                  <a:schemeClr val="accent2"/>
                </a:solidFill>
              </a:rPr>
              <a:t>v. St. </a:t>
            </a:r>
            <a:r>
              <a:rPr lang="en-US" sz="3600" b="1" i="1" dirty="0" smtClean="0">
                <a:solidFill>
                  <a:schemeClr val="accent2"/>
                </a:solidFill>
              </a:rPr>
              <a:t>Paul</a:t>
            </a:r>
            <a:r>
              <a:rPr lang="en-US" sz="3600" b="1" dirty="0" smtClean="0">
                <a:solidFill>
                  <a:schemeClr val="accent2"/>
                </a:solidFill>
              </a:rPr>
              <a:t>, 1992</a:t>
            </a:r>
            <a:endParaRPr lang="en-US" sz="36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Can you burn a </a:t>
            </a:r>
            <a:r>
              <a:rPr lang="en-US" b="1" i="1" u="sng" dirty="0" smtClean="0"/>
              <a:t>cross</a:t>
            </a:r>
            <a:r>
              <a:rPr lang="en-US" b="1" i="1" dirty="0" smtClean="0"/>
              <a:t> on someone’s front lawn?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		</a:t>
            </a:r>
            <a:r>
              <a:rPr lang="en-US" sz="4000" b="1" i="1" dirty="0" smtClean="0">
                <a:solidFill>
                  <a:schemeClr val="accent2"/>
                </a:solidFill>
              </a:rPr>
              <a:t>“Viewpoint Discrimination” 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Texas v. Johnson, 1989 (5 to 4) Flag burning</a:t>
            </a:r>
          </a:p>
          <a:p>
            <a:pPr marL="0" indent="0">
              <a:buNone/>
            </a:pPr>
            <a:endParaRPr lang="en-US" sz="36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Describe the court’s rationale.  How is this case similar or different from Brandenburg v. Ohio?  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cdn.dipity.com/uploads/events/4985fb3399c1f90fbd35f242b256d20e_1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2253088" cy="272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3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i="1" dirty="0" smtClean="0">
                <a:solidFill>
                  <a:schemeClr val="accent2"/>
                </a:solidFill>
              </a:rPr>
              <a:t>Obscenity can be banned</a:t>
            </a:r>
          </a:p>
          <a:p>
            <a:pPr marL="0" indent="0">
              <a:buNone/>
            </a:pPr>
            <a:r>
              <a:rPr lang="en-US" b="1" i="1" dirty="0" smtClean="0"/>
              <a:t>Roth v. United States, 1957 (“community standards”) bookseller mailing obscene materials  </a:t>
            </a:r>
          </a:p>
          <a:p>
            <a:pPr marL="0" indent="0">
              <a:buNone/>
            </a:pPr>
            <a:r>
              <a:rPr lang="en-US" b="1" i="1" dirty="0" smtClean="0"/>
              <a:t>Miller v. California, 1973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“Miller Test” </a:t>
            </a:r>
          </a:p>
          <a:p>
            <a:pPr>
              <a:buFontTx/>
              <a:buChar char="-"/>
            </a:pPr>
            <a:r>
              <a:rPr lang="en-US" sz="4000" b="1" i="1" dirty="0" smtClean="0">
                <a:solidFill>
                  <a:schemeClr val="accent2"/>
                </a:solidFill>
              </a:rPr>
              <a:t>Clarified by adding “local” community standards</a:t>
            </a:r>
          </a:p>
          <a:p>
            <a:pPr>
              <a:buFontTx/>
              <a:buChar char="-"/>
            </a:pPr>
            <a:r>
              <a:rPr lang="en-US" sz="4000" b="1" i="1" dirty="0" smtClean="0">
                <a:solidFill>
                  <a:schemeClr val="accent2"/>
                </a:solidFill>
              </a:rPr>
              <a:t>Does the work lack serious literary, artistic, political or scientific value?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	</a:t>
            </a:r>
            <a:r>
              <a:rPr lang="en-US" sz="4000" b="1" i="1" dirty="0" smtClean="0">
                <a:solidFill>
                  <a:schemeClr val="accent2"/>
                </a:solidFill>
              </a:rPr>
              <a:t>		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" y="5570"/>
            <a:ext cx="9133381" cy="684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1" y="1219200"/>
            <a:ext cx="841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 smtClean="0"/>
          </a:p>
          <a:p>
            <a:pPr marL="1028700" lvl="1" indent="-571500"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73819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Amendment Limitations and Tests 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i="1" dirty="0" smtClean="0">
                <a:solidFill>
                  <a:schemeClr val="accent2"/>
                </a:solidFill>
              </a:rPr>
              <a:t>Why is this case different?  </a:t>
            </a:r>
          </a:p>
          <a:p>
            <a:pPr marL="0" indent="0">
              <a:buNone/>
            </a:pPr>
            <a:r>
              <a:rPr lang="en-US" sz="3900" b="1" i="1" dirty="0">
                <a:solidFill>
                  <a:schemeClr val="accent2"/>
                </a:solidFill>
              </a:rPr>
              <a:t>	</a:t>
            </a:r>
            <a:r>
              <a:rPr lang="en-US" sz="3900" b="1" i="1" dirty="0" smtClean="0">
                <a:solidFill>
                  <a:schemeClr val="accent2"/>
                </a:solidFill>
              </a:rPr>
              <a:t>	9-0 in favor of the ACLU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Reno v. ACLU (1997) Communications Decency Act (made it a crime to distribute “indecent” material over the web)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1361</Words>
  <Application>Microsoft Office PowerPoint</Application>
  <PresentationFormat>On-screen Show (4:3)</PresentationFormat>
  <Paragraphs>243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Fuhrer</dc:creator>
  <cp:lastModifiedBy>Tech Services</cp:lastModifiedBy>
  <cp:revision>44</cp:revision>
  <dcterms:created xsi:type="dcterms:W3CDTF">2011-11-27T03:27:10Z</dcterms:created>
  <dcterms:modified xsi:type="dcterms:W3CDTF">2012-11-28T14:22:46Z</dcterms:modified>
</cp:coreProperties>
</file>